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83" r:id="rId6"/>
    <p:sldId id="282" r:id="rId7"/>
    <p:sldId id="284" r:id="rId8"/>
    <p:sldId id="274" r:id="rId9"/>
    <p:sldId id="281" r:id="rId10"/>
    <p:sldId id="285" r:id="rId11"/>
    <p:sldId id="266" r:id="rId12"/>
    <p:sldId id="257" r:id="rId13"/>
    <p:sldId id="275" r:id="rId14"/>
    <p:sldId id="268" r:id="rId15"/>
    <p:sldId id="276" r:id="rId16"/>
    <p:sldId id="258" r:id="rId17"/>
    <p:sldId id="289" r:id="rId18"/>
    <p:sldId id="271" r:id="rId19"/>
    <p:sldId id="267" r:id="rId20"/>
    <p:sldId id="288" r:id="rId21"/>
    <p:sldId id="287" r:id="rId22"/>
    <p:sldId id="261" r:id="rId23"/>
    <p:sldId id="260" r:id="rId24"/>
    <p:sldId id="286" r:id="rId25"/>
    <p:sldId id="280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  <a:srgbClr val="E5B815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78736" autoAdjust="0"/>
  </p:normalViewPr>
  <p:slideViewPr>
    <p:cSldViewPr snapToGrid="0">
      <p:cViewPr>
        <p:scale>
          <a:sx n="55" d="100"/>
          <a:sy n="55" d="100"/>
        </p:scale>
        <p:origin x="1146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D516F0-F13E-4A11-B84B-57F496842E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BBEEA6-2D60-4546-97DF-493DF66FF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Climax species: </a:t>
          </a:r>
          <a:r>
            <a:rPr lang="en-US"/>
            <a:t>disturbance generalist- tend to decrease in abundance along with rising levels of disturbance.</a:t>
          </a:r>
          <a:endParaRPr lang="en-US" dirty="0"/>
        </a:p>
      </dgm:t>
    </dgm:pt>
    <dgm:pt modelId="{A166ED33-C2C4-4457-88EE-620E9C892D19}" type="parTrans" cxnId="{D5F9C0C7-099C-4382-A7FE-18BE1FAA7D9B}">
      <dgm:prSet/>
      <dgm:spPr/>
      <dgm:t>
        <a:bodyPr/>
        <a:lstStyle/>
        <a:p>
          <a:endParaRPr lang="en-US"/>
        </a:p>
      </dgm:t>
    </dgm:pt>
    <dgm:pt modelId="{85B8384C-4777-4F51-82E2-F73B41F34729}" type="sibTrans" cxnId="{D5F9C0C7-099C-4382-A7FE-18BE1FAA7D9B}">
      <dgm:prSet/>
      <dgm:spPr/>
      <dgm:t>
        <a:bodyPr/>
        <a:lstStyle/>
        <a:p>
          <a:endParaRPr lang="en-US"/>
        </a:p>
      </dgm:t>
    </dgm:pt>
    <dgm:pt modelId="{6AFEF520-5203-4C49-AFA4-74D900996E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Colonist species</a:t>
          </a:r>
          <a:r>
            <a:rPr lang="en-US"/>
            <a:t>: disturbance specialist- tend to increase in numbers toward more disturbed forest habitats.</a:t>
          </a:r>
          <a:endParaRPr lang="en-US" dirty="0"/>
        </a:p>
      </dgm:t>
    </dgm:pt>
    <dgm:pt modelId="{D90667D7-09F8-495F-AF8F-15B81DCB8A43}" type="parTrans" cxnId="{D526BCA7-DA02-4D97-A3BD-B71A6CE616C7}">
      <dgm:prSet/>
      <dgm:spPr/>
      <dgm:t>
        <a:bodyPr/>
        <a:lstStyle/>
        <a:p>
          <a:endParaRPr lang="en-US"/>
        </a:p>
      </dgm:t>
    </dgm:pt>
    <dgm:pt modelId="{701D6399-2DCC-4DE6-A111-042B74D9C3D5}" type="sibTrans" cxnId="{D526BCA7-DA02-4D97-A3BD-B71A6CE616C7}">
      <dgm:prSet/>
      <dgm:spPr/>
      <dgm:t>
        <a:bodyPr/>
        <a:lstStyle/>
        <a:p>
          <a:endParaRPr lang="en-US"/>
        </a:p>
      </dgm:t>
    </dgm:pt>
    <dgm:pt modelId="{14B9192D-DC62-42D9-88BD-2F8B883A0E31}" type="pres">
      <dgm:prSet presAssocID="{FBD516F0-F13E-4A11-B84B-57F496842E5D}" presName="root" presStyleCnt="0">
        <dgm:presLayoutVars>
          <dgm:dir/>
          <dgm:resizeHandles val="exact"/>
        </dgm:presLayoutVars>
      </dgm:prSet>
      <dgm:spPr/>
    </dgm:pt>
    <dgm:pt modelId="{5D8EF732-EE1C-48AB-AC88-99D036BB277B}" type="pres">
      <dgm:prSet presAssocID="{8CBBEEA6-2D60-4546-97DF-493DF66FF0AE}" presName="compNode" presStyleCnt="0"/>
      <dgm:spPr/>
    </dgm:pt>
    <dgm:pt modelId="{C703E478-F909-4D4F-B5DA-377B8D881205}" type="pres">
      <dgm:prSet presAssocID="{8CBBEEA6-2D60-4546-97DF-493DF66FF0AE}" presName="bgRect" presStyleLbl="bgShp" presStyleIdx="0" presStyleCnt="2" custLinFactNeighborY="-38256"/>
      <dgm:spPr/>
    </dgm:pt>
    <dgm:pt modelId="{E80A15EA-2288-4E5D-965E-9A7DA93A7090}" type="pres">
      <dgm:prSet presAssocID="{8CBBEEA6-2D60-4546-97DF-493DF66FF0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C8F890ED-1867-42AA-82AD-20D8BF82E7C8}" type="pres">
      <dgm:prSet presAssocID="{8CBBEEA6-2D60-4546-97DF-493DF66FF0AE}" presName="spaceRect" presStyleCnt="0"/>
      <dgm:spPr/>
    </dgm:pt>
    <dgm:pt modelId="{850DD1AE-7A39-4189-BD8B-8060DEBA8B12}" type="pres">
      <dgm:prSet presAssocID="{8CBBEEA6-2D60-4546-97DF-493DF66FF0AE}" presName="parTx" presStyleLbl="revTx" presStyleIdx="0" presStyleCnt="2" custLinFactNeighborX="-1790" custLinFactNeighborY="-38256">
        <dgm:presLayoutVars>
          <dgm:chMax val="0"/>
          <dgm:chPref val="0"/>
        </dgm:presLayoutVars>
      </dgm:prSet>
      <dgm:spPr/>
    </dgm:pt>
    <dgm:pt modelId="{6EE2968E-C562-4C44-AD55-682E50E827CA}" type="pres">
      <dgm:prSet presAssocID="{85B8384C-4777-4F51-82E2-F73B41F34729}" presName="sibTrans" presStyleCnt="0"/>
      <dgm:spPr/>
    </dgm:pt>
    <dgm:pt modelId="{472F6A6E-9084-4342-B50A-A919BF0B689A}" type="pres">
      <dgm:prSet presAssocID="{6AFEF520-5203-4C49-AFA4-74D900996EE5}" presName="compNode" presStyleCnt="0"/>
      <dgm:spPr/>
    </dgm:pt>
    <dgm:pt modelId="{E57BCBBC-A1C6-4699-935F-CBFFDBB3F012}" type="pres">
      <dgm:prSet presAssocID="{6AFEF520-5203-4C49-AFA4-74D900996EE5}" presName="bgRect" presStyleLbl="bgShp" presStyleIdx="1" presStyleCnt="2"/>
      <dgm:spPr/>
    </dgm:pt>
    <dgm:pt modelId="{42AB6EF4-5B35-4029-A99B-108EB0CBE6A6}" type="pres">
      <dgm:prSet presAssocID="{6AFEF520-5203-4C49-AFA4-74D900996E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058B0D4C-EBB2-432D-9DC9-FCEE7643E0C5}" type="pres">
      <dgm:prSet presAssocID="{6AFEF520-5203-4C49-AFA4-74D900996EE5}" presName="spaceRect" presStyleCnt="0"/>
      <dgm:spPr/>
    </dgm:pt>
    <dgm:pt modelId="{5787E185-0BE3-4A55-83D8-D7850A54BED7}" type="pres">
      <dgm:prSet presAssocID="{6AFEF520-5203-4C49-AFA4-74D900996EE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6A491D-B6F3-4C20-9B9C-738932F65336}" type="presOf" srcId="{6AFEF520-5203-4C49-AFA4-74D900996EE5}" destId="{5787E185-0BE3-4A55-83D8-D7850A54BED7}" srcOrd="0" destOrd="0" presId="urn:microsoft.com/office/officeart/2018/2/layout/IconVerticalSolidList"/>
    <dgm:cxn modelId="{39284460-8F80-4439-B845-E5DA244B3F7E}" type="presOf" srcId="{8CBBEEA6-2D60-4546-97DF-493DF66FF0AE}" destId="{850DD1AE-7A39-4189-BD8B-8060DEBA8B12}" srcOrd="0" destOrd="0" presId="urn:microsoft.com/office/officeart/2018/2/layout/IconVerticalSolidList"/>
    <dgm:cxn modelId="{CA492E6A-7E97-4301-B8FC-1BD6C13A1886}" type="presOf" srcId="{FBD516F0-F13E-4A11-B84B-57F496842E5D}" destId="{14B9192D-DC62-42D9-88BD-2F8B883A0E31}" srcOrd="0" destOrd="0" presId="urn:microsoft.com/office/officeart/2018/2/layout/IconVerticalSolidList"/>
    <dgm:cxn modelId="{D526BCA7-DA02-4D97-A3BD-B71A6CE616C7}" srcId="{FBD516F0-F13E-4A11-B84B-57F496842E5D}" destId="{6AFEF520-5203-4C49-AFA4-74D900996EE5}" srcOrd="1" destOrd="0" parTransId="{D90667D7-09F8-495F-AF8F-15B81DCB8A43}" sibTransId="{701D6399-2DCC-4DE6-A111-042B74D9C3D5}"/>
    <dgm:cxn modelId="{D5F9C0C7-099C-4382-A7FE-18BE1FAA7D9B}" srcId="{FBD516F0-F13E-4A11-B84B-57F496842E5D}" destId="{8CBBEEA6-2D60-4546-97DF-493DF66FF0AE}" srcOrd="0" destOrd="0" parTransId="{A166ED33-C2C4-4457-88EE-620E9C892D19}" sibTransId="{85B8384C-4777-4F51-82E2-F73B41F34729}"/>
    <dgm:cxn modelId="{3EAECA4B-029D-406F-BD06-5135328DB6A3}" type="presParOf" srcId="{14B9192D-DC62-42D9-88BD-2F8B883A0E31}" destId="{5D8EF732-EE1C-48AB-AC88-99D036BB277B}" srcOrd="0" destOrd="0" presId="urn:microsoft.com/office/officeart/2018/2/layout/IconVerticalSolidList"/>
    <dgm:cxn modelId="{0F3F0324-E80B-4BB3-9917-8418175C8375}" type="presParOf" srcId="{5D8EF732-EE1C-48AB-AC88-99D036BB277B}" destId="{C703E478-F909-4D4F-B5DA-377B8D881205}" srcOrd="0" destOrd="0" presId="urn:microsoft.com/office/officeart/2018/2/layout/IconVerticalSolidList"/>
    <dgm:cxn modelId="{4024B80B-EB47-48A9-AAF8-358399E023CB}" type="presParOf" srcId="{5D8EF732-EE1C-48AB-AC88-99D036BB277B}" destId="{E80A15EA-2288-4E5D-965E-9A7DA93A7090}" srcOrd="1" destOrd="0" presId="urn:microsoft.com/office/officeart/2018/2/layout/IconVerticalSolidList"/>
    <dgm:cxn modelId="{AD9AD9EA-6917-45F8-B58B-37A09F4C2FC1}" type="presParOf" srcId="{5D8EF732-EE1C-48AB-AC88-99D036BB277B}" destId="{C8F890ED-1867-42AA-82AD-20D8BF82E7C8}" srcOrd="2" destOrd="0" presId="urn:microsoft.com/office/officeart/2018/2/layout/IconVerticalSolidList"/>
    <dgm:cxn modelId="{DA6B9553-799F-4A6F-9C63-9E3769A578A8}" type="presParOf" srcId="{5D8EF732-EE1C-48AB-AC88-99D036BB277B}" destId="{850DD1AE-7A39-4189-BD8B-8060DEBA8B12}" srcOrd="3" destOrd="0" presId="urn:microsoft.com/office/officeart/2018/2/layout/IconVerticalSolidList"/>
    <dgm:cxn modelId="{7A79DC8A-8557-43A1-8E89-2E70D29A6488}" type="presParOf" srcId="{14B9192D-DC62-42D9-88BD-2F8B883A0E31}" destId="{6EE2968E-C562-4C44-AD55-682E50E827CA}" srcOrd="1" destOrd="0" presId="urn:microsoft.com/office/officeart/2018/2/layout/IconVerticalSolidList"/>
    <dgm:cxn modelId="{7B031198-CC3B-4747-AAFF-CAB20E0E9471}" type="presParOf" srcId="{14B9192D-DC62-42D9-88BD-2F8B883A0E31}" destId="{472F6A6E-9084-4342-B50A-A919BF0B689A}" srcOrd="2" destOrd="0" presId="urn:microsoft.com/office/officeart/2018/2/layout/IconVerticalSolidList"/>
    <dgm:cxn modelId="{D43537AE-2C75-4BBC-B1F0-123DCC780A23}" type="presParOf" srcId="{472F6A6E-9084-4342-B50A-A919BF0B689A}" destId="{E57BCBBC-A1C6-4699-935F-CBFFDBB3F012}" srcOrd="0" destOrd="0" presId="urn:microsoft.com/office/officeart/2018/2/layout/IconVerticalSolidList"/>
    <dgm:cxn modelId="{C5E67A42-1294-4135-8E9C-60434E2CD857}" type="presParOf" srcId="{472F6A6E-9084-4342-B50A-A919BF0B689A}" destId="{42AB6EF4-5B35-4029-A99B-108EB0CBE6A6}" srcOrd="1" destOrd="0" presId="urn:microsoft.com/office/officeart/2018/2/layout/IconVerticalSolidList"/>
    <dgm:cxn modelId="{9143966E-6C4B-4D3E-8B6F-7834BACA686E}" type="presParOf" srcId="{472F6A6E-9084-4342-B50A-A919BF0B689A}" destId="{058B0D4C-EBB2-432D-9DC9-FCEE7643E0C5}" srcOrd="2" destOrd="0" presId="urn:microsoft.com/office/officeart/2018/2/layout/IconVerticalSolidList"/>
    <dgm:cxn modelId="{AF305E0D-43A1-409D-8411-BBBB3C7446CC}" type="presParOf" srcId="{472F6A6E-9084-4342-B50A-A919BF0B689A}" destId="{5787E185-0BE3-4A55-83D8-D7850A54BE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D406CF-3819-412A-983B-D97AE21569E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DA930E-08F8-4496-BD46-0F1420D0642C}">
      <dgm:prSet/>
      <dgm:spPr/>
      <dgm:t>
        <a:bodyPr/>
        <a:lstStyle/>
        <a:p>
          <a:r>
            <a:rPr lang="en-US" dirty="0"/>
            <a:t>Increased disturbance = increased abundance of vectors as well as infestation rates.</a:t>
          </a:r>
        </a:p>
      </dgm:t>
    </dgm:pt>
    <dgm:pt modelId="{A2F485E3-D4CB-4922-BF07-758F5E27A6BD}" type="parTrans" cxnId="{939B0D10-3B93-4A41-9674-AC950BA656AD}">
      <dgm:prSet/>
      <dgm:spPr/>
      <dgm:t>
        <a:bodyPr/>
        <a:lstStyle/>
        <a:p>
          <a:endParaRPr lang="en-US"/>
        </a:p>
      </dgm:t>
    </dgm:pt>
    <dgm:pt modelId="{FFC38C4F-A491-4015-9309-DDD5EEF4D514}" type="sibTrans" cxnId="{939B0D10-3B93-4A41-9674-AC950BA656AD}">
      <dgm:prSet/>
      <dgm:spPr/>
      <dgm:t>
        <a:bodyPr/>
        <a:lstStyle/>
        <a:p>
          <a:endParaRPr lang="en-US"/>
        </a:p>
      </dgm:t>
    </dgm:pt>
    <dgm:pt modelId="{98023CB8-EC45-4C08-BD07-1DC5FA90365E}">
      <dgm:prSet/>
      <dgm:spPr/>
      <dgm:t>
        <a:bodyPr/>
        <a:lstStyle/>
        <a:p>
          <a:r>
            <a:rPr lang="en-US" dirty="0"/>
            <a:t>Well documented in vectors of human and animal  pathogens.</a:t>
          </a:r>
        </a:p>
      </dgm:t>
    </dgm:pt>
    <dgm:pt modelId="{441EF5C5-A8B0-4415-B04D-2420728D8FCB}" type="parTrans" cxnId="{C0DEFFD1-B8EB-4408-BE9B-842286F7CA1B}">
      <dgm:prSet/>
      <dgm:spPr/>
      <dgm:t>
        <a:bodyPr/>
        <a:lstStyle/>
        <a:p>
          <a:endParaRPr lang="en-US"/>
        </a:p>
      </dgm:t>
    </dgm:pt>
    <dgm:pt modelId="{77165432-CB6B-4439-9FD6-B3C6195379B6}" type="sibTrans" cxnId="{C0DEFFD1-B8EB-4408-BE9B-842286F7CA1B}">
      <dgm:prSet/>
      <dgm:spPr/>
      <dgm:t>
        <a:bodyPr/>
        <a:lstStyle/>
        <a:p>
          <a:endParaRPr lang="en-US"/>
        </a:p>
      </dgm:t>
    </dgm:pt>
    <dgm:pt modelId="{91AC0B50-C05F-494F-B3F7-6212BD761B50}">
      <dgm:prSet/>
      <dgm:spPr/>
      <dgm:t>
        <a:bodyPr/>
        <a:lstStyle/>
        <a:p>
          <a:r>
            <a:rPr lang="en-US" dirty="0"/>
            <a:t>Less is known about the spread of plant diseases after disturbance.</a:t>
          </a:r>
        </a:p>
      </dgm:t>
    </dgm:pt>
    <dgm:pt modelId="{A25A121D-BCBD-41AC-8E33-F66F8F99D64C}" type="parTrans" cxnId="{274EB91C-93C5-43EB-91FF-0DC8C136BA3B}">
      <dgm:prSet/>
      <dgm:spPr/>
      <dgm:t>
        <a:bodyPr/>
        <a:lstStyle/>
        <a:p>
          <a:endParaRPr lang="en-US"/>
        </a:p>
      </dgm:t>
    </dgm:pt>
    <dgm:pt modelId="{51EF051B-93CC-4C13-A1FB-AF03A570CAA2}" type="sibTrans" cxnId="{274EB91C-93C5-43EB-91FF-0DC8C136BA3B}">
      <dgm:prSet/>
      <dgm:spPr/>
      <dgm:t>
        <a:bodyPr/>
        <a:lstStyle/>
        <a:p>
          <a:endParaRPr lang="en-US"/>
        </a:p>
      </dgm:t>
    </dgm:pt>
    <dgm:pt modelId="{A77A00B0-7F45-4F27-929F-EDE82B8B9A27}">
      <dgm:prSet/>
      <dgm:spPr/>
      <dgm:t>
        <a:bodyPr/>
        <a:lstStyle/>
        <a:p>
          <a:r>
            <a:rPr lang="en-US" dirty="0"/>
            <a:t>How</a:t>
          </a:r>
          <a:r>
            <a:rPr lang="en-US" baseline="0" dirty="0"/>
            <a:t> might ecological disturbances contribute to increased disease transmission in forest ecosystems?</a:t>
          </a:r>
          <a:endParaRPr lang="en-US" dirty="0"/>
        </a:p>
      </dgm:t>
    </dgm:pt>
    <dgm:pt modelId="{C70B783F-963D-4268-9F9F-62FD29B43239}" type="parTrans" cxnId="{67948BF3-F044-4F72-B04A-A191053B8FF8}">
      <dgm:prSet/>
      <dgm:spPr/>
      <dgm:t>
        <a:bodyPr/>
        <a:lstStyle/>
        <a:p>
          <a:endParaRPr lang="en-US"/>
        </a:p>
      </dgm:t>
    </dgm:pt>
    <dgm:pt modelId="{3D700F3F-A4D5-48E1-8678-90E949BD9E6B}" type="sibTrans" cxnId="{67948BF3-F044-4F72-B04A-A191053B8FF8}">
      <dgm:prSet/>
      <dgm:spPr/>
      <dgm:t>
        <a:bodyPr/>
        <a:lstStyle/>
        <a:p>
          <a:endParaRPr lang="en-US"/>
        </a:p>
      </dgm:t>
    </dgm:pt>
    <dgm:pt modelId="{4D95BCC7-161E-49C9-AD3C-7266640EF08D}" type="pres">
      <dgm:prSet presAssocID="{E9D406CF-3819-412A-983B-D97AE21569E5}" presName="vert0" presStyleCnt="0">
        <dgm:presLayoutVars>
          <dgm:dir/>
          <dgm:animOne val="branch"/>
          <dgm:animLvl val="lvl"/>
        </dgm:presLayoutVars>
      </dgm:prSet>
      <dgm:spPr/>
    </dgm:pt>
    <dgm:pt modelId="{D7832DE3-A52D-4AF5-AC1D-3F32757B65D2}" type="pres">
      <dgm:prSet presAssocID="{89DA930E-08F8-4496-BD46-0F1420D0642C}" presName="thickLine" presStyleLbl="alignNode1" presStyleIdx="0" presStyleCnt="4"/>
      <dgm:spPr/>
    </dgm:pt>
    <dgm:pt modelId="{2C0796FC-962D-4D8B-BDE3-76C0D7754890}" type="pres">
      <dgm:prSet presAssocID="{89DA930E-08F8-4496-BD46-0F1420D0642C}" presName="horz1" presStyleCnt="0"/>
      <dgm:spPr/>
    </dgm:pt>
    <dgm:pt modelId="{6B0C1412-34BF-44D1-8E3B-F63F5705BC36}" type="pres">
      <dgm:prSet presAssocID="{89DA930E-08F8-4496-BD46-0F1420D0642C}" presName="tx1" presStyleLbl="revTx" presStyleIdx="0" presStyleCnt="4"/>
      <dgm:spPr/>
    </dgm:pt>
    <dgm:pt modelId="{6B739868-03F1-4C48-90CB-EED711A9C97A}" type="pres">
      <dgm:prSet presAssocID="{89DA930E-08F8-4496-BD46-0F1420D0642C}" presName="vert1" presStyleCnt="0"/>
      <dgm:spPr/>
    </dgm:pt>
    <dgm:pt modelId="{F4EB0B83-F303-4C7B-A303-3D720301FC27}" type="pres">
      <dgm:prSet presAssocID="{98023CB8-EC45-4C08-BD07-1DC5FA90365E}" presName="thickLine" presStyleLbl="alignNode1" presStyleIdx="1" presStyleCnt="4"/>
      <dgm:spPr/>
    </dgm:pt>
    <dgm:pt modelId="{0FD8ABF5-6731-445F-BFD6-0F4E38AA47E3}" type="pres">
      <dgm:prSet presAssocID="{98023CB8-EC45-4C08-BD07-1DC5FA90365E}" presName="horz1" presStyleCnt="0"/>
      <dgm:spPr/>
    </dgm:pt>
    <dgm:pt modelId="{48E91594-CC45-42A3-9DEF-02CDD76E16B1}" type="pres">
      <dgm:prSet presAssocID="{98023CB8-EC45-4C08-BD07-1DC5FA90365E}" presName="tx1" presStyleLbl="revTx" presStyleIdx="1" presStyleCnt="4"/>
      <dgm:spPr/>
    </dgm:pt>
    <dgm:pt modelId="{9702A003-302C-459D-80B2-F8834E382C7F}" type="pres">
      <dgm:prSet presAssocID="{98023CB8-EC45-4C08-BD07-1DC5FA90365E}" presName="vert1" presStyleCnt="0"/>
      <dgm:spPr/>
    </dgm:pt>
    <dgm:pt modelId="{2A6A2B12-C538-4D94-BC89-892184DE7FE9}" type="pres">
      <dgm:prSet presAssocID="{91AC0B50-C05F-494F-B3F7-6212BD761B50}" presName="thickLine" presStyleLbl="alignNode1" presStyleIdx="2" presStyleCnt="4"/>
      <dgm:spPr/>
    </dgm:pt>
    <dgm:pt modelId="{8909FDD6-B392-45DC-AAA5-1EA6E015FF0A}" type="pres">
      <dgm:prSet presAssocID="{91AC0B50-C05F-494F-B3F7-6212BD761B50}" presName="horz1" presStyleCnt="0"/>
      <dgm:spPr/>
    </dgm:pt>
    <dgm:pt modelId="{C09B08EE-3414-4398-9B57-45B85280DBA4}" type="pres">
      <dgm:prSet presAssocID="{91AC0B50-C05F-494F-B3F7-6212BD761B50}" presName="tx1" presStyleLbl="revTx" presStyleIdx="2" presStyleCnt="4"/>
      <dgm:spPr/>
    </dgm:pt>
    <dgm:pt modelId="{5DE12981-2A48-476D-996D-A74A732CD290}" type="pres">
      <dgm:prSet presAssocID="{91AC0B50-C05F-494F-B3F7-6212BD761B50}" presName="vert1" presStyleCnt="0"/>
      <dgm:spPr/>
    </dgm:pt>
    <dgm:pt modelId="{DD9F2812-4FA8-4A1B-A338-D2018E8A9E86}" type="pres">
      <dgm:prSet presAssocID="{A77A00B0-7F45-4F27-929F-EDE82B8B9A27}" presName="thickLine" presStyleLbl="alignNode1" presStyleIdx="3" presStyleCnt="4"/>
      <dgm:spPr/>
    </dgm:pt>
    <dgm:pt modelId="{B62529CF-7E6B-41A4-B5A2-EAE3F6D0D047}" type="pres">
      <dgm:prSet presAssocID="{A77A00B0-7F45-4F27-929F-EDE82B8B9A27}" presName="horz1" presStyleCnt="0"/>
      <dgm:spPr/>
    </dgm:pt>
    <dgm:pt modelId="{C3734CEE-FB08-4F1A-B0FE-3155257A3EE3}" type="pres">
      <dgm:prSet presAssocID="{A77A00B0-7F45-4F27-929F-EDE82B8B9A27}" presName="tx1" presStyleLbl="revTx" presStyleIdx="3" presStyleCnt="4"/>
      <dgm:spPr/>
    </dgm:pt>
    <dgm:pt modelId="{54D56469-5165-4E1F-B59B-03F074AB7A63}" type="pres">
      <dgm:prSet presAssocID="{A77A00B0-7F45-4F27-929F-EDE82B8B9A27}" presName="vert1" presStyleCnt="0"/>
      <dgm:spPr/>
    </dgm:pt>
  </dgm:ptLst>
  <dgm:cxnLst>
    <dgm:cxn modelId="{939B0D10-3B93-4A41-9674-AC950BA656AD}" srcId="{E9D406CF-3819-412A-983B-D97AE21569E5}" destId="{89DA930E-08F8-4496-BD46-0F1420D0642C}" srcOrd="0" destOrd="0" parTransId="{A2F485E3-D4CB-4922-BF07-758F5E27A6BD}" sibTransId="{FFC38C4F-A491-4015-9309-DDD5EEF4D514}"/>
    <dgm:cxn modelId="{B8B52E1C-2F58-41E1-8A8F-D133D3A96A84}" type="presOf" srcId="{91AC0B50-C05F-494F-B3F7-6212BD761B50}" destId="{C09B08EE-3414-4398-9B57-45B85280DBA4}" srcOrd="0" destOrd="0" presId="urn:microsoft.com/office/officeart/2008/layout/LinedList"/>
    <dgm:cxn modelId="{274EB91C-93C5-43EB-91FF-0DC8C136BA3B}" srcId="{E9D406CF-3819-412A-983B-D97AE21569E5}" destId="{91AC0B50-C05F-494F-B3F7-6212BD761B50}" srcOrd="2" destOrd="0" parTransId="{A25A121D-BCBD-41AC-8E33-F66F8F99D64C}" sibTransId="{51EF051B-93CC-4C13-A1FB-AF03A570CAA2}"/>
    <dgm:cxn modelId="{9D8B491F-74F8-4B31-BD91-E9847E5A570D}" type="presOf" srcId="{89DA930E-08F8-4496-BD46-0F1420D0642C}" destId="{6B0C1412-34BF-44D1-8E3B-F63F5705BC36}" srcOrd="0" destOrd="0" presId="urn:microsoft.com/office/officeart/2008/layout/LinedList"/>
    <dgm:cxn modelId="{275F722C-2E91-4279-99F0-A894644EBEA9}" type="presOf" srcId="{98023CB8-EC45-4C08-BD07-1DC5FA90365E}" destId="{48E91594-CC45-42A3-9DEF-02CDD76E16B1}" srcOrd="0" destOrd="0" presId="urn:microsoft.com/office/officeart/2008/layout/LinedList"/>
    <dgm:cxn modelId="{66B59AB9-FA75-4000-9799-A9B759F9A4C4}" type="presOf" srcId="{E9D406CF-3819-412A-983B-D97AE21569E5}" destId="{4D95BCC7-161E-49C9-AD3C-7266640EF08D}" srcOrd="0" destOrd="0" presId="urn:microsoft.com/office/officeart/2008/layout/LinedList"/>
    <dgm:cxn modelId="{659409CD-582C-4AC6-8B14-21A123108880}" type="presOf" srcId="{A77A00B0-7F45-4F27-929F-EDE82B8B9A27}" destId="{C3734CEE-FB08-4F1A-B0FE-3155257A3EE3}" srcOrd="0" destOrd="0" presId="urn:microsoft.com/office/officeart/2008/layout/LinedList"/>
    <dgm:cxn modelId="{C0DEFFD1-B8EB-4408-BE9B-842286F7CA1B}" srcId="{E9D406CF-3819-412A-983B-D97AE21569E5}" destId="{98023CB8-EC45-4C08-BD07-1DC5FA90365E}" srcOrd="1" destOrd="0" parTransId="{441EF5C5-A8B0-4415-B04D-2420728D8FCB}" sibTransId="{77165432-CB6B-4439-9FD6-B3C6195379B6}"/>
    <dgm:cxn modelId="{67948BF3-F044-4F72-B04A-A191053B8FF8}" srcId="{E9D406CF-3819-412A-983B-D97AE21569E5}" destId="{A77A00B0-7F45-4F27-929F-EDE82B8B9A27}" srcOrd="3" destOrd="0" parTransId="{C70B783F-963D-4268-9F9F-62FD29B43239}" sibTransId="{3D700F3F-A4D5-48E1-8678-90E949BD9E6B}"/>
    <dgm:cxn modelId="{9121929B-8041-4E67-9F33-28A8DEEF5C29}" type="presParOf" srcId="{4D95BCC7-161E-49C9-AD3C-7266640EF08D}" destId="{D7832DE3-A52D-4AF5-AC1D-3F32757B65D2}" srcOrd="0" destOrd="0" presId="urn:microsoft.com/office/officeart/2008/layout/LinedList"/>
    <dgm:cxn modelId="{247DB2CD-1C61-4DC6-AF23-F8BCB015CD0E}" type="presParOf" srcId="{4D95BCC7-161E-49C9-AD3C-7266640EF08D}" destId="{2C0796FC-962D-4D8B-BDE3-76C0D7754890}" srcOrd="1" destOrd="0" presId="urn:microsoft.com/office/officeart/2008/layout/LinedList"/>
    <dgm:cxn modelId="{AC232300-DF81-46BE-AB50-8EBE11EE33B7}" type="presParOf" srcId="{2C0796FC-962D-4D8B-BDE3-76C0D7754890}" destId="{6B0C1412-34BF-44D1-8E3B-F63F5705BC36}" srcOrd="0" destOrd="0" presId="urn:microsoft.com/office/officeart/2008/layout/LinedList"/>
    <dgm:cxn modelId="{64F4A80B-2098-47C6-9960-46EEED188084}" type="presParOf" srcId="{2C0796FC-962D-4D8B-BDE3-76C0D7754890}" destId="{6B739868-03F1-4C48-90CB-EED711A9C97A}" srcOrd="1" destOrd="0" presId="urn:microsoft.com/office/officeart/2008/layout/LinedList"/>
    <dgm:cxn modelId="{B8A84036-28BD-4EFF-AE5C-4637B59EB25E}" type="presParOf" srcId="{4D95BCC7-161E-49C9-AD3C-7266640EF08D}" destId="{F4EB0B83-F303-4C7B-A303-3D720301FC27}" srcOrd="2" destOrd="0" presId="urn:microsoft.com/office/officeart/2008/layout/LinedList"/>
    <dgm:cxn modelId="{FF881B61-63A7-41D6-89D2-965D40C4D4A0}" type="presParOf" srcId="{4D95BCC7-161E-49C9-AD3C-7266640EF08D}" destId="{0FD8ABF5-6731-445F-BFD6-0F4E38AA47E3}" srcOrd="3" destOrd="0" presId="urn:microsoft.com/office/officeart/2008/layout/LinedList"/>
    <dgm:cxn modelId="{4B7C29FA-2A07-4138-9EEF-A0C74FA3B2B5}" type="presParOf" srcId="{0FD8ABF5-6731-445F-BFD6-0F4E38AA47E3}" destId="{48E91594-CC45-42A3-9DEF-02CDD76E16B1}" srcOrd="0" destOrd="0" presId="urn:microsoft.com/office/officeart/2008/layout/LinedList"/>
    <dgm:cxn modelId="{8B43AA20-60DD-46DE-827D-0A17FBA40438}" type="presParOf" srcId="{0FD8ABF5-6731-445F-BFD6-0F4E38AA47E3}" destId="{9702A003-302C-459D-80B2-F8834E382C7F}" srcOrd="1" destOrd="0" presId="urn:microsoft.com/office/officeart/2008/layout/LinedList"/>
    <dgm:cxn modelId="{07F733F3-B754-4823-AE6F-C7D2C40D7452}" type="presParOf" srcId="{4D95BCC7-161E-49C9-AD3C-7266640EF08D}" destId="{2A6A2B12-C538-4D94-BC89-892184DE7FE9}" srcOrd="4" destOrd="0" presId="urn:microsoft.com/office/officeart/2008/layout/LinedList"/>
    <dgm:cxn modelId="{2900CF67-08BA-4277-B680-683F60255B88}" type="presParOf" srcId="{4D95BCC7-161E-49C9-AD3C-7266640EF08D}" destId="{8909FDD6-B392-45DC-AAA5-1EA6E015FF0A}" srcOrd="5" destOrd="0" presId="urn:microsoft.com/office/officeart/2008/layout/LinedList"/>
    <dgm:cxn modelId="{569428FD-B811-4521-BB66-AB190F9B7196}" type="presParOf" srcId="{8909FDD6-B392-45DC-AAA5-1EA6E015FF0A}" destId="{C09B08EE-3414-4398-9B57-45B85280DBA4}" srcOrd="0" destOrd="0" presId="urn:microsoft.com/office/officeart/2008/layout/LinedList"/>
    <dgm:cxn modelId="{1663952B-8DB8-4FCA-BB36-4D6B913F30ED}" type="presParOf" srcId="{8909FDD6-B392-45DC-AAA5-1EA6E015FF0A}" destId="{5DE12981-2A48-476D-996D-A74A732CD290}" srcOrd="1" destOrd="0" presId="urn:microsoft.com/office/officeart/2008/layout/LinedList"/>
    <dgm:cxn modelId="{F2BC000C-AEF8-4C21-8687-26FEB3EEA4B9}" type="presParOf" srcId="{4D95BCC7-161E-49C9-AD3C-7266640EF08D}" destId="{DD9F2812-4FA8-4A1B-A338-D2018E8A9E86}" srcOrd="6" destOrd="0" presId="urn:microsoft.com/office/officeart/2008/layout/LinedList"/>
    <dgm:cxn modelId="{CC3BEACD-2923-4717-B1E1-FB8C071EBB32}" type="presParOf" srcId="{4D95BCC7-161E-49C9-AD3C-7266640EF08D}" destId="{B62529CF-7E6B-41A4-B5A2-EAE3F6D0D047}" srcOrd="7" destOrd="0" presId="urn:microsoft.com/office/officeart/2008/layout/LinedList"/>
    <dgm:cxn modelId="{16DBA8C3-7129-4D75-A081-A7445043F20E}" type="presParOf" srcId="{B62529CF-7E6B-41A4-B5A2-EAE3F6D0D047}" destId="{C3734CEE-FB08-4F1A-B0FE-3155257A3EE3}" srcOrd="0" destOrd="0" presId="urn:microsoft.com/office/officeart/2008/layout/LinedList"/>
    <dgm:cxn modelId="{6FD1AC57-85A9-47AE-A91A-A49C5F50D530}" type="presParOf" srcId="{B62529CF-7E6B-41A4-B5A2-EAE3F6D0D047}" destId="{54D56469-5165-4E1F-B59B-03F074AB7A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3E478-F909-4D4F-B5DA-377B8D881205}">
      <dsp:nvSpPr>
        <dsp:cNvPr id="0" name=""/>
        <dsp:cNvSpPr/>
      </dsp:nvSpPr>
      <dsp:spPr>
        <a:xfrm>
          <a:off x="0" y="145245"/>
          <a:ext cx="10515600" cy="9128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A15EA-2288-4E5D-965E-9A7DA93A7090}">
      <dsp:nvSpPr>
        <dsp:cNvPr id="0" name=""/>
        <dsp:cNvSpPr/>
      </dsp:nvSpPr>
      <dsp:spPr>
        <a:xfrm>
          <a:off x="276146" y="699875"/>
          <a:ext cx="502084" cy="5020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DD1AE-7A39-4189-BD8B-8060DEBA8B12}">
      <dsp:nvSpPr>
        <dsp:cNvPr id="0" name=""/>
        <dsp:cNvSpPr/>
      </dsp:nvSpPr>
      <dsp:spPr>
        <a:xfrm>
          <a:off x="885021" y="145245"/>
          <a:ext cx="9461222" cy="91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3" tIns="96613" rIns="96613" bIns="966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Climax species: </a:t>
          </a:r>
          <a:r>
            <a:rPr lang="en-US" sz="2300" kern="1200"/>
            <a:t>disturbance generalist- tend to decrease in abundance along with rising levels of disturbance.</a:t>
          </a:r>
          <a:endParaRPr lang="en-US" sz="2300" kern="1200" dirty="0"/>
        </a:p>
      </dsp:txBody>
      <dsp:txXfrm>
        <a:off x="885021" y="145245"/>
        <a:ext cx="9461222" cy="912881"/>
      </dsp:txXfrm>
    </dsp:sp>
    <dsp:sp modelId="{E57BCBBC-A1C6-4699-935F-CBFFDBB3F012}">
      <dsp:nvSpPr>
        <dsp:cNvPr id="0" name=""/>
        <dsp:cNvSpPr/>
      </dsp:nvSpPr>
      <dsp:spPr>
        <a:xfrm>
          <a:off x="0" y="1635578"/>
          <a:ext cx="10515600" cy="9128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B6EF4-5B35-4029-A99B-108EB0CBE6A6}">
      <dsp:nvSpPr>
        <dsp:cNvPr id="0" name=""/>
        <dsp:cNvSpPr/>
      </dsp:nvSpPr>
      <dsp:spPr>
        <a:xfrm>
          <a:off x="276146" y="1840976"/>
          <a:ext cx="502084" cy="5020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7E185-0BE3-4A55-83D8-D7850A54BED7}">
      <dsp:nvSpPr>
        <dsp:cNvPr id="0" name=""/>
        <dsp:cNvSpPr/>
      </dsp:nvSpPr>
      <dsp:spPr>
        <a:xfrm>
          <a:off x="1054377" y="1635578"/>
          <a:ext cx="9461222" cy="91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13" tIns="96613" rIns="96613" bIns="966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Colonist species</a:t>
          </a:r>
          <a:r>
            <a:rPr lang="en-US" sz="2300" kern="1200"/>
            <a:t>: disturbance specialist- tend to increase in numbers toward more disturbed forest habitats.</a:t>
          </a:r>
          <a:endParaRPr lang="en-US" sz="2300" kern="1200" dirty="0"/>
        </a:p>
      </dsp:txBody>
      <dsp:txXfrm>
        <a:off x="1054377" y="1635578"/>
        <a:ext cx="9461222" cy="912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32DE3-A52D-4AF5-AC1D-3F32757B65D2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C1412-34BF-44D1-8E3B-F63F5705BC36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Increased disturbance = increased abundance of vectors as well as infestation rates.</a:t>
          </a:r>
        </a:p>
      </dsp:txBody>
      <dsp:txXfrm>
        <a:off x="0" y="0"/>
        <a:ext cx="6900512" cy="1384035"/>
      </dsp:txXfrm>
    </dsp:sp>
    <dsp:sp modelId="{F4EB0B83-F303-4C7B-A303-3D720301FC2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91594-CC45-42A3-9DEF-02CDD76E16B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Well documented in vectors of human and animal  pathogens.</a:t>
          </a:r>
        </a:p>
      </dsp:txBody>
      <dsp:txXfrm>
        <a:off x="0" y="1384035"/>
        <a:ext cx="6900512" cy="1384035"/>
      </dsp:txXfrm>
    </dsp:sp>
    <dsp:sp modelId="{2A6A2B12-C538-4D94-BC89-892184DE7FE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B08EE-3414-4398-9B57-45B85280DBA4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Less is known about the spread of plant diseases after disturbance.</a:t>
          </a:r>
        </a:p>
      </dsp:txBody>
      <dsp:txXfrm>
        <a:off x="0" y="2768070"/>
        <a:ext cx="6900512" cy="1384035"/>
      </dsp:txXfrm>
    </dsp:sp>
    <dsp:sp modelId="{DD9F2812-4FA8-4A1B-A338-D2018E8A9E86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34CEE-FB08-4F1A-B0FE-3155257A3EE3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</a:t>
          </a:r>
          <a:r>
            <a:rPr lang="en-US" sz="2700" kern="1200" baseline="0" dirty="0"/>
            <a:t> might ecological disturbances contribute to increased disease transmission in forest ecosystems?</a:t>
          </a:r>
          <a:endParaRPr lang="en-US" sz="2700" kern="1200" dirty="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57955-5385-4678-B22F-A6E2F1AF00F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7FEB0-E0EA-4ABE-9C64-EEA4F514C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0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73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Detritivorous</a:t>
            </a:r>
            <a:r>
              <a:rPr lang="en-US" dirty="0"/>
              <a:t> nutrient cyclers –galleries allow fungi to colonize facilitating decomposition and nutrient cycling while breaking down fuel load</a:t>
            </a:r>
          </a:p>
          <a:p>
            <a:r>
              <a:rPr lang="en-US" dirty="0"/>
              <a:t>Niche overlap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6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causes rapid death </a:t>
            </a:r>
          </a:p>
          <a:p>
            <a:r>
              <a:rPr lang="en-US" dirty="0"/>
              <a:t>How nematode enters tree</a:t>
            </a:r>
          </a:p>
          <a:p>
            <a:r>
              <a:rPr lang="en-US" dirty="0"/>
              <a:t>More destructive in nonnative range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1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33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Gradient of distance to fire 0-15 km</a:t>
            </a:r>
          </a:p>
          <a:p>
            <a:endParaRPr lang="en-US" sz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Cameron peak – 209,000 acres – 4 months</a:t>
            </a:r>
          </a:p>
          <a:p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Year</a:t>
            </a:r>
            <a:b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6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 peak to my house is about 80 km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35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 traps x 8 collections x 3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Monochamus lure </a:t>
            </a:r>
            <a:r>
              <a:rPr lang="en-US" sz="1050" dirty="0"/>
              <a:t>(Synergy </a:t>
            </a:r>
            <a:r>
              <a:rPr lang="en-US" sz="1050" dirty="0" err="1"/>
              <a:t>Semiochemicals</a:t>
            </a:r>
            <a:r>
              <a:rPr lang="en-US" sz="1050" dirty="0"/>
              <a:t>) </a:t>
            </a:r>
            <a:r>
              <a:rPr lang="en-US" dirty="0"/>
              <a:t>containing Monochamol, </a:t>
            </a:r>
            <a:r>
              <a:rPr lang="en-US" dirty="0" err="1"/>
              <a:t>Ipsenol</a:t>
            </a:r>
            <a:r>
              <a:rPr lang="en-US" dirty="0"/>
              <a:t>, alpha pinene, and ethanol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LAMP- Loop-mediated isothermal amplification test for nematode DNA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Japan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3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Binomial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6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logistic regression</a:t>
            </a:r>
          </a:p>
          <a:p>
            <a:r>
              <a:rPr lang="en-US" dirty="0"/>
              <a:t>PEAK in flight activity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0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Disease caused by a vector Requires interaction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Time important- disease occurrence and intensity could be affected by the duration that these factors are aligned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Changing world, environment aspect altered with rising natural disasters and disturbance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squared test to look at infection rate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6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 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Logistic- contrasting patterns- mention limitation- history of fire disturbance could complicate interpretation of observed associations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could narrow scope of target species management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Peak flight timing could mean earlier emergence. Could be related to physiological stress alter behavior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Implications for disease dynamics- greater opportunity to interact with healthy trees before 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Spread earlier in season especially post fire</a:t>
            </a:r>
          </a:p>
          <a:p>
            <a:pPr marL="0" marR="0"/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Trap directly after disturbance when risk is greatest.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b="0" dirty="0"/>
              <a:t>SCU might have a stronger relationship with spruce biotic disturbance than fire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2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*GDPE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1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Higher abundance of vectors or more efficient vectors after disturbance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Percent infested mammals increased with increasing disturbance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Increased risk of diseases like malaria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And in our forests, wildfire disease interact- fuel abundances as well as increased fire after pathogen invasion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4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Panama - mosquitoes, sandflies, and midges in forests </a:t>
            </a:r>
          </a:p>
          <a:p>
            <a:r>
              <a:rPr lang="en-US" dirty="0"/>
              <a:t>found that disturbance had varying effects on vector abundance depending on species. They separated species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7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In our landscape, frequency and intensity over the past few decades. Trend driven by 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Courier New" panose="02070309020205020404" pitchFamily="49" charset="0"/>
              </a:rPr>
              <a:t>Wildfire damage unprecedented levels significantly altering</a:t>
            </a:r>
            <a:endParaRPr lang="en-US" sz="1800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I wanted to investigate how wildfire might affect the spread of disease.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10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Previous work in THIS study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Proximity to fire footprint was a big predictor of beetle 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57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7FEB0-E0EA-4ABE-9C64-EEA4F514C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902B-C974-1634-DF7B-65D28DE7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0FA62-F3A4-4DDC-87CB-FCB10DB21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93DA-04EB-F02D-5A01-68E5B670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CB44A-514B-B2F5-5737-63972E14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5896-74F6-4C6B-CE1B-59FE9414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2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64AD-3438-6D2C-DCBF-F373AE4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7A1F1-90CD-6297-A066-B00BC61D4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4020-9ABD-CBDA-88BE-BBB75FA1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6D8A-6B8D-FF65-D3DF-A81CD7FF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D0CDF-01A6-B418-F54F-FF2E35C3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4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42EDB-FF28-E385-63FB-0D8D4A41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593467-66A3-E849-9B98-29DE742B9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18692-BFCF-E6C1-1093-AE0BF090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5790-C280-3012-BB82-424C4836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E6308-309A-515E-0448-C1B5116F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4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6DAC-FCE0-F351-EA9D-716CA584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CD09-0885-B19E-F2BF-4CBC63AE7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2E99-D075-BAC7-43E3-48A13E74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7C70F-C396-1257-D677-4E6FC928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74955-9174-F499-E77C-ABB55A9F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10C3-5A20-0948-6495-AD3224C5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CCC62-8972-5C5E-FBC8-AFB2817E8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8C91-1AA4-4662-985F-8177ADAD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02244-87A2-19BC-574A-70D9AD23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2B78F-9C30-BEB9-1F0F-06BC8176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365-8862-AD1B-16F5-9BD3FE87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4459-A50F-03BA-AD59-849A76A56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FD39B-9FB6-0ED0-0009-9249C97E3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D4890-B75F-1C41-04F5-9D540B9A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3DB84-8AE4-E72F-4354-CC273F44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8B76A-132A-0C1A-C26B-47E64FD2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212E-5E65-C106-61BC-222275BC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84E2D-C4B1-5AAF-0984-2598CBD54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D67F0-E523-BCCC-6BB0-7B8AC5D17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5DAD6-E64C-6449-8277-4D9DA29CF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A0429-6206-B613-E4B9-E27C1855B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FCE97-D58F-293B-AC61-83953DC8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3868D-010C-9473-1CCA-3D741A43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7E7E-D86B-6A68-21E7-F0E8B671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4F77-56E8-48E0-D468-D13AD16D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66F7E-3995-5EAE-516A-990D8F2B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293E3-C8FF-173A-F6EE-96510BD9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5C214-B65C-00FE-CAC6-6D934336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7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663DC-71A7-614B-6CFF-E3D0F26B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723F0-7580-51E8-5A58-85627655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ECAFC-550B-FFBA-9EB4-FC03A4D0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33A2-8739-26EF-7D29-06C006E3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B94B-88F4-2382-FD08-A4C6F9B6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D70A-D21E-4E88-74C3-AC8A58ED4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655FC-7F16-0CD4-6296-B9B0E15B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6FA56-B062-63E4-CF57-5658227F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7741-CB50-A1E7-D2B0-9B333734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4CB9-F187-12F7-2917-F9A3FC46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18498-C547-0D6C-298D-A668085F3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5D359-7493-4CD4-9B4B-45461E08D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20854-927A-765A-2347-B29DB1AB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86A64-A328-D670-63DB-265320E2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AB91E-6289-0BB5-3824-1792A6D2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834E1-6034-3FE4-FDF4-79C3A4BD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7AC88-419F-A54A-1ACC-44EA7450F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0D7F-87B3-26BE-9FB5-BBA160F28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1774C-6346-4519-80EF-645C49402A40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28B1-676D-DF85-F15E-B504ABF07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4AB4-E0A2-F3E1-4C10-799CB26F8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95F1FB-1876-491B-81C3-2F3199F1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4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2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D3E0-7E4D-6B44-83E9-CD578893E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Assessing Disease Transmission Following Fire Disturbance in Rocky Mountain Forests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6EDFF-1E30-DEEA-A396-016A0F2E3231}"/>
              </a:ext>
            </a:extLst>
          </p:cNvPr>
          <p:cNvSpPr txBox="1"/>
          <p:nvPr/>
        </p:nvSpPr>
        <p:spPr>
          <a:xfrm>
            <a:off x="3025833" y="4273204"/>
            <a:ext cx="6317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Hailee Amethyst Nolan</a:t>
            </a:r>
            <a:r>
              <a:rPr lang="en-US" sz="2400" dirty="0"/>
              <a:t>, Thomas Seth Davis</a:t>
            </a:r>
          </a:p>
        </p:txBody>
      </p:sp>
      <p:pic>
        <p:nvPicPr>
          <p:cNvPr id="1026" name="Picture 2" descr="Colorado State University Colors | NCAA Colors | U.S. Team Colors">
            <a:extLst>
              <a:ext uri="{FF2B5EF4-FFF2-40B4-BE49-F238E27FC236}">
                <a16:creationId xmlns:a16="http://schemas.microsoft.com/office/drawing/2014/main" id="{4938BF97-C6DB-3DC7-B0B8-379C91D7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94" y="4980214"/>
            <a:ext cx="1501812" cy="15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bug&#10;&#10;Description automatically generated">
            <a:extLst>
              <a:ext uri="{FF2B5EF4-FFF2-40B4-BE49-F238E27FC236}">
                <a16:creationId xmlns:a16="http://schemas.microsoft.com/office/drawing/2014/main" id="{AF3A357B-AAB7-591E-4FBF-E06F010F1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t="8571" r="16297" b="15380"/>
          <a:stretch/>
        </p:blipFill>
        <p:spPr>
          <a:xfrm rot="20644600">
            <a:off x="9491711" y="3025194"/>
            <a:ext cx="2302732" cy="2707028"/>
          </a:xfrm>
          <a:prstGeom prst="rect">
            <a:avLst/>
          </a:prstGeom>
        </p:spPr>
      </p:pic>
      <p:pic>
        <p:nvPicPr>
          <p:cNvPr id="6" name="Picture 5" descr="A drawing of a bug&#10;&#10;Description automatically generated">
            <a:extLst>
              <a:ext uri="{FF2B5EF4-FFF2-40B4-BE49-F238E27FC236}">
                <a16:creationId xmlns:a16="http://schemas.microsoft.com/office/drawing/2014/main" id="{E592BA1A-22F4-8DFA-F21F-DDE2F2D9E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t="8571" r="16297" b="15380"/>
          <a:stretch/>
        </p:blipFill>
        <p:spPr>
          <a:xfrm rot="1573374">
            <a:off x="727308" y="3025194"/>
            <a:ext cx="2302732" cy="2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8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nghorned Beetles (Borers; Sawyer Beetles) | Missouri Department of  Conservation">
            <a:extLst>
              <a:ext uri="{FF2B5EF4-FFF2-40B4-BE49-F238E27FC236}">
                <a16:creationId xmlns:a16="http://schemas.microsoft.com/office/drawing/2014/main" id="{B84B81B9-F051-CBB2-1FD9-D7E3BF2BE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33" y="195807"/>
            <a:ext cx="3660820" cy="2845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6698F-DA71-4233-BF15-3136523CF1A7}"/>
              </a:ext>
            </a:extLst>
          </p:cNvPr>
          <p:cNvSpPr txBox="1"/>
          <p:nvPr/>
        </p:nvSpPr>
        <p:spPr>
          <a:xfrm>
            <a:off x="879033" y="3059667"/>
            <a:ext cx="412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Missouri department of Conservation</a:t>
            </a:r>
          </a:p>
        </p:txBody>
      </p:sp>
      <p:pic>
        <p:nvPicPr>
          <p:cNvPr id="6" name="Picture 5" descr="Forest Pest Insects in North America: a Photographic Guide">
            <a:extLst>
              <a:ext uri="{FF2B5EF4-FFF2-40B4-BE49-F238E27FC236}">
                <a16:creationId xmlns:a16="http://schemas.microsoft.com/office/drawing/2014/main" id="{DC60B219-89B5-5595-DAD3-2A7B878E9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28" y="131468"/>
            <a:ext cx="4459524" cy="29738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339C9-EC4F-02E3-73D9-AF953FAAB7FD}"/>
              </a:ext>
            </a:extLst>
          </p:cNvPr>
          <p:cNvSpPr txBox="1"/>
          <p:nvPr/>
        </p:nvSpPr>
        <p:spPr>
          <a:xfrm>
            <a:off x="8605157" y="314324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USDA Forest Service</a:t>
            </a:r>
          </a:p>
        </p:txBody>
      </p:sp>
      <p:pic>
        <p:nvPicPr>
          <p:cNvPr id="8" name="Picture 7" descr="Sawyer beetles">
            <a:extLst>
              <a:ext uri="{FF2B5EF4-FFF2-40B4-BE49-F238E27FC236}">
                <a16:creationId xmlns:a16="http://schemas.microsoft.com/office/drawing/2014/main" id="{4AEB77AE-6CF8-7077-308D-4FE463873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3" y="3413501"/>
            <a:ext cx="4827814" cy="33454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56FA1-22CE-D42F-5949-4CEEF5BF4BF5}"/>
              </a:ext>
            </a:extLst>
          </p:cNvPr>
          <p:cNvSpPr txBox="1"/>
          <p:nvPr/>
        </p:nvSpPr>
        <p:spPr>
          <a:xfrm>
            <a:off x="8605157" y="6080201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NSW Department of Primary Industries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0145B7-E43A-6F92-2308-B842D50AC71A}"/>
              </a:ext>
            </a:extLst>
          </p:cNvPr>
          <p:cNvSpPr/>
          <p:nvPr/>
        </p:nvSpPr>
        <p:spPr>
          <a:xfrm>
            <a:off x="5655733" y="3512572"/>
            <a:ext cx="1388534" cy="13134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E13691-17B3-D854-D302-482EF3203A9C}"/>
              </a:ext>
            </a:extLst>
          </p:cNvPr>
          <p:cNvSpPr/>
          <p:nvPr/>
        </p:nvSpPr>
        <p:spPr>
          <a:xfrm>
            <a:off x="7569200" y="3843867"/>
            <a:ext cx="1035957" cy="1676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8200C3-8E66-238B-A185-7FCC56C2BD64}"/>
              </a:ext>
            </a:extLst>
          </p:cNvPr>
          <p:cNvSpPr/>
          <p:nvPr/>
        </p:nvSpPr>
        <p:spPr>
          <a:xfrm>
            <a:off x="3782483" y="3512572"/>
            <a:ext cx="1682750" cy="1676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39D3-9A31-65D1-C14F-F4EA8DBB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543" y="13716"/>
            <a:ext cx="9759131" cy="115918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5300" b="1" dirty="0"/>
              <a:t>Pine Wilt Disease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96ED0-6BCF-CD6C-9ADA-7A9129859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43" y="2613547"/>
            <a:ext cx="8013032" cy="4296861"/>
          </a:xfrm>
        </p:spPr>
        <p:txBody>
          <a:bodyPr>
            <a:normAutofit/>
          </a:bodyPr>
          <a:lstStyle/>
          <a:p>
            <a:r>
              <a:rPr lang="en-US" dirty="0"/>
              <a:t>Vascular wilt</a:t>
            </a:r>
          </a:p>
          <a:p>
            <a:r>
              <a:rPr lang="en-US" i="1" dirty="0" err="1"/>
              <a:t>Bursaphelenchus</a:t>
            </a:r>
            <a:r>
              <a:rPr lang="en-US" i="1" dirty="0"/>
              <a:t> </a:t>
            </a:r>
            <a:r>
              <a:rPr lang="en-US" i="1" dirty="0" err="1"/>
              <a:t>xylophilus</a:t>
            </a:r>
            <a:r>
              <a:rPr lang="en-US" i="1" dirty="0"/>
              <a:t> </a:t>
            </a:r>
            <a:r>
              <a:rPr lang="en-US" dirty="0"/>
              <a:t>(pine wood nematode)</a:t>
            </a:r>
          </a:p>
          <a:p>
            <a:r>
              <a:rPr lang="en-US" dirty="0"/>
              <a:t>PWN is thought to be native to North America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Susceptible species: Scot’s pine,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mugo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pine, and Austrian pine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(Atkins et al. 2020).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730F7-D064-453E-49EC-21158060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103" y="1544033"/>
            <a:ext cx="3664799" cy="4296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CA9A1-869E-7D9C-2F34-55D3DF7E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" y="294164"/>
            <a:ext cx="2179261" cy="1757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B1DE01-5B3D-AFA1-CD00-DBCF6E7C3AEC}"/>
              </a:ext>
            </a:extLst>
          </p:cNvPr>
          <p:cNvSpPr txBox="1"/>
          <p:nvPr/>
        </p:nvSpPr>
        <p:spPr>
          <a:xfrm>
            <a:off x="75913" y="2024304"/>
            <a:ext cx="420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5A5D5E"/>
                </a:solidFill>
                <a:effectLst/>
                <a:highlight>
                  <a:srgbClr val="FFFFFF"/>
                </a:highlight>
                <a:latin typeface="Arvo"/>
              </a:rPr>
              <a:t>D. Atkins, T.S. Davis and J.E. Stewart (5/20)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FE013-267D-068D-2D57-FDFD446B1C8F}"/>
              </a:ext>
            </a:extLst>
          </p:cNvPr>
          <p:cNvSpPr txBox="1"/>
          <p:nvPr/>
        </p:nvSpPr>
        <p:spPr>
          <a:xfrm>
            <a:off x="8535060" y="5934131"/>
            <a:ext cx="4203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5A5D5E"/>
                </a:solidFill>
                <a:effectLst/>
                <a:highlight>
                  <a:srgbClr val="FFFFFF"/>
                </a:highlight>
                <a:latin typeface="Arvo"/>
              </a:rPr>
              <a:t>Laurie Stepanek, Nebraska Forest Service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925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391A-DF91-134D-EA07-EDF86CB2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3637986"/>
            <a:ext cx="10341429" cy="1091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Hypothesis 2: </a:t>
            </a:r>
            <a:r>
              <a:rPr lang="en-US" sz="3200" b="1" dirty="0">
                <a:solidFill>
                  <a:srgbClr val="4EA72E">
                    <a:lumMod val="75000"/>
                  </a:srgb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Infected beetles will have a different flight phenology than uninfected beetles.</a:t>
            </a:r>
            <a:endParaRPr lang="en-US" sz="3200" dirty="0">
              <a:solidFill>
                <a:srgbClr val="4EA72E">
                  <a:lumMod val="75000"/>
                </a:srgb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958F0D-3B2E-A786-04CD-F56D00CD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419815"/>
            <a:ext cx="10515600" cy="137024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disturbances, such as wildfire, influence the dynamics of disease transmission in forest ecosystems?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304CD5-3FA0-1C61-01C1-5A4D33377462}"/>
              </a:ext>
            </a:extLst>
          </p:cNvPr>
          <p:cNvSpPr txBox="1">
            <a:spLocks/>
          </p:cNvSpPr>
          <p:nvPr/>
        </p:nvSpPr>
        <p:spPr>
          <a:xfrm>
            <a:off x="898070" y="2337707"/>
            <a:ext cx="10515600" cy="109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Hypothesis 1: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 higher percentage of infected beetles will be prevalent closer to recently burned areas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469394-F46C-AAAE-9E72-D5A9A148711B}"/>
              </a:ext>
            </a:extLst>
          </p:cNvPr>
          <p:cNvSpPr txBox="1">
            <a:spLocks/>
          </p:cNvSpPr>
          <p:nvPr/>
        </p:nvSpPr>
        <p:spPr>
          <a:xfrm>
            <a:off x="898070" y="4938265"/>
            <a:ext cx="10341429" cy="109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Hypothesis 3: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Infection rates will vary on a temporal scale.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327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6D17B-6725-4E83-C52D-C077C992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Study Site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map of a route&#10;&#10;AI-generated content may be incorrect.">
            <a:extLst>
              <a:ext uri="{FF2B5EF4-FFF2-40B4-BE49-F238E27FC236}">
                <a16:creationId xmlns:a16="http://schemas.microsoft.com/office/drawing/2014/main" id="{6CCC7E5F-3AF6-C4EE-1195-850E387A3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06" y="401813"/>
            <a:ext cx="5350376" cy="6054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6750C5-D29E-EC61-8278-8E5A2ACCB470}"/>
              </a:ext>
            </a:extLst>
          </p:cNvPr>
          <p:cNvSpPr/>
          <p:nvPr/>
        </p:nvSpPr>
        <p:spPr>
          <a:xfrm>
            <a:off x="1202267" y="5774267"/>
            <a:ext cx="2696106" cy="5904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8B7ECE-3AB9-2C3C-3C86-0587663C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04" y="2998112"/>
            <a:ext cx="3074859" cy="2348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62B0CA-761E-AB93-15D1-FB4793060EC2}"/>
              </a:ext>
            </a:extLst>
          </p:cNvPr>
          <p:cNvSpPr txBox="1"/>
          <p:nvPr/>
        </p:nvSpPr>
        <p:spPr>
          <a:xfrm>
            <a:off x="1576457" y="5783283"/>
            <a:ext cx="213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0-15 km</a:t>
            </a:r>
          </a:p>
        </p:txBody>
      </p:sp>
    </p:spTree>
    <p:extLst>
      <p:ext uri="{BB962C8B-B14F-4D97-AF65-F5344CB8AC3E}">
        <p14:creationId xmlns:p14="http://schemas.microsoft.com/office/powerpoint/2010/main" val="341573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un setting behind clouds&#10;&#10;AI-generated content may be incorrect.">
            <a:extLst>
              <a:ext uri="{FF2B5EF4-FFF2-40B4-BE49-F238E27FC236}">
                <a16:creationId xmlns:a16="http://schemas.microsoft.com/office/drawing/2014/main" id="{F1AADBEC-31D6-A551-1537-DEB78A17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3" b="23140"/>
          <a:stretch/>
        </p:blipFill>
        <p:spPr>
          <a:xfrm>
            <a:off x="244174" y="335316"/>
            <a:ext cx="3752093" cy="4644198"/>
          </a:xfrm>
          <a:prstGeom prst="rect">
            <a:avLst/>
          </a:prstGeom>
        </p:spPr>
      </p:pic>
      <p:pic>
        <p:nvPicPr>
          <p:cNvPr id="9" name="Picture 8" descr="A tree in front of a house&#10;&#10;AI-generated content may be incorrect.">
            <a:extLst>
              <a:ext uri="{FF2B5EF4-FFF2-40B4-BE49-F238E27FC236}">
                <a16:creationId xmlns:a16="http://schemas.microsoft.com/office/drawing/2014/main" id="{F13C0A98-5927-2045-CDA9-8703259C4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9" b="27832"/>
          <a:stretch/>
        </p:blipFill>
        <p:spPr>
          <a:xfrm>
            <a:off x="4139519" y="288577"/>
            <a:ext cx="3164099" cy="3623733"/>
          </a:xfrm>
          <a:prstGeom prst="rect">
            <a:avLst/>
          </a:prstGeom>
        </p:spPr>
      </p:pic>
      <p:pic>
        <p:nvPicPr>
          <p:cNvPr id="11" name="Picture 10" descr="A close up of a car's surface&#10;&#10;AI-generated content may be incorrect.">
            <a:extLst>
              <a:ext uri="{FF2B5EF4-FFF2-40B4-BE49-F238E27FC236}">
                <a16:creationId xmlns:a16="http://schemas.microsoft.com/office/drawing/2014/main" id="{D5246F81-067A-AFD7-F997-47FCA2036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r="840" b="19489"/>
          <a:stretch/>
        </p:blipFill>
        <p:spPr>
          <a:xfrm>
            <a:off x="4698944" y="4016402"/>
            <a:ext cx="2276468" cy="2841598"/>
          </a:xfrm>
          <a:prstGeom prst="rect">
            <a:avLst/>
          </a:prstGeom>
        </p:spPr>
      </p:pic>
      <p:pic>
        <p:nvPicPr>
          <p:cNvPr id="13" name="Picture 12" descr="A sign in a field&#10;&#10;AI-generated content may be incorrect.">
            <a:extLst>
              <a:ext uri="{FF2B5EF4-FFF2-40B4-BE49-F238E27FC236}">
                <a16:creationId xmlns:a16="http://schemas.microsoft.com/office/drawing/2014/main" id="{41A5423E-C8C3-3CD3-A8FF-D6611DA42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0" r="6422" b="29066"/>
          <a:stretch/>
        </p:blipFill>
        <p:spPr>
          <a:xfrm>
            <a:off x="7446871" y="335316"/>
            <a:ext cx="4587946" cy="46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3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A27D2D-578F-D2F1-0ADF-B5F9C153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1" y="78535"/>
            <a:ext cx="6311001" cy="93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cs typeface="Arial" panose="020B0604020202020204" pitchFamily="34" charset="0"/>
              </a:rPr>
              <a:t>Trap Locations:</a:t>
            </a:r>
            <a:endParaRPr lang="en-US" sz="5200" b="1" dirty="0"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934B65-A5A4-79A1-8B77-AE43035F3D38}"/>
              </a:ext>
            </a:extLst>
          </p:cNvPr>
          <p:cNvSpPr txBox="1">
            <a:spLocks/>
          </p:cNvSpPr>
          <p:nvPr/>
        </p:nvSpPr>
        <p:spPr>
          <a:xfrm>
            <a:off x="31681" y="78535"/>
            <a:ext cx="6311001" cy="93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b="1">
                <a:cs typeface="Arial" panose="020B0604020202020204" pitchFamily="34" charset="0"/>
              </a:rPr>
              <a:t>Trap Locations:</a:t>
            </a:r>
            <a:endParaRPr lang="en-US" sz="5200" b="1" dirty="0">
              <a:cs typeface="Arial" panose="020B0604020202020204" pitchFamily="34" charset="0"/>
            </a:endParaRPr>
          </a:p>
        </p:txBody>
      </p:sp>
      <p:pic>
        <p:nvPicPr>
          <p:cNvPr id="7" name="Picture 6" descr="A dirt road with trees and rocks">
            <a:extLst>
              <a:ext uri="{FF2B5EF4-FFF2-40B4-BE49-F238E27FC236}">
                <a16:creationId xmlns:a16="http://schemas.microsoft.com/office/drawing/2014/main" id="{8BD8E812-C23A-98EB-CE4A-52648799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3" y="1323908"/>
            <a:ext cx="4010999" cy="3008249"/>
          </a:xfrm>
          <a:prstGeom prst="rect">
            <a:avLst/>
          </a:prstGeom>
        </p:spPr>
      </p:pic>
      <p:pic>
        <p:nvPicPr>
          <p:cNvPr id="8" name="Picture 7" descr="A river with trees and grass&#10;&#10;Description automatically generated">
            <a:extLst>
              <a:ext uri="{FF2B5EF4-FFF2-40B4-BE49-F238E27FC236}">
                <a16:creationId xmlns:a16="http://schemas.microsoft.com/office/drawing/2014/main" id="{289FEEED-7D12-24DD-41D7-20AD285BB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32" y="177184"/>
            <a:ext cx="4335755" cy="3251816"/>
          </a:xfrm>
          <a:prstGeom prst="rect">
            <a:avLst/>
          </a:prstGeom>
        </p:spPr>
      </p:pic>
      <p:pic>
        <p:nvPicPr>
          <p:cNvPr id="9" name="Picture 8" descr="A field of tall grass with trees&#10;&#10;Description automatically generated">
            <a:extLst>
              <a:ext uri="{FF2B5EF4-FFF2-40B4-BE49-F238E27FC236}">
                <a16:creationId xmlns:a16="http://schemas.microsoft.com/office/drawing/2014/main" id="{DBC336C4-4FBC-1001-F312-1E040C3CD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25" y="3527650"/>
            <a:ext cx="4335755" cy="3251816"/>
          </a:xfrm>
          <a:prstGeom prst="rect">
            <a:avLst/>
          </a:prstGeom>
        </p:spPr>
      </p:pic>
      <p:pic>
        <p:nvPicPr>
          <p:cNvPr id="3" name="Picture 2" descr="A dog sitting in a car&#10;&#10;Description automatically generated">
            <a:extLst>
              <a:ext uri="{FF2B5EF4-FFF2-40B4-BE49-F238E27FC236}">
                <a16:creationId xmlns:a16="http://schemas.microsoft.com/office/drawing/2014/main" id="{F73CB80F-5989-10C8-57B6-28F75DED8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0" y="1109230"/>
            <a:ext cx="4010999" cy="53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1C2CA-ED90-0B39-2BCA-34636DA9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Methods:</a:t>
            </a: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8737C9-ECCE-9B27-A24B-35E15C2E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22" r="14659"/>
          <a:stretch/>
        </p:blipFill>
        <p:spPr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2" descr="Image preview">
            <a:extLst>
              <a:ext uri="{FF2B5EF4-FFF2-40B4-BE49-F238E27FC236}">
                <a16:creationId xmlns:a16="http://schemas.microsoft.com/office/drawing/2014/main" id="{A235B7F3-4FF1-78E7-A227-B0F7F84A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7472"/>
          <a:stretch/>
        </p:blipFill>
        <p:spPr bwMode="auto"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83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56B06-0708-8CB7-FA01-15902572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51" y="4210413"/>
            <a:ext cx="2312772" cy="712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</a:t>
            </a:r>
          </a:p>
        </p:txBody>
      </p:sp>
      <p:pic>
        <p:nvPicPr>
          <p:cNvPr id="11" name="Picture 10" descr="A river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E3FAC55F-612E-8E9F-E2FA-57807E11A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28"/>
          <a:stretch/>
        </p:blipFill>
        <p:spPr>
          <a:xfrm>
            <a:off x="3162300" y="-3"/>
            <a:ext cx="5117586" cy="4265974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pic>
        <p:nvPicPr>
          <p:cNvPr id="7" name="Picture 6" descr="A close up of a bug&#10;&#10;AI-generated content may be incorrect.">
            <a:extLst>
              <a:ext uri="{FF2B5EF4-FFF2-40B4-BE49-F238E27FC236}">
                <a16:creationId xmlns:a16="http://schemas.microsoft.com/office/drawing/2014/main" id="{C505BD9A-E73E-15B0-8908-99170F6E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b="22365"/>
          <a:stretch/>
        </p:blipFill>
        <p:spPr>
          <a:xfrm>
            <a:off x="0" y="10203"/>
            <a:ext cx="2850970" cy="3723597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9" name="Picture 8" descr="A group of test tubes&#10;&#10;AI-generated content may be incorrect.">
            <a:extLst>
              <a:ext uri="{FF2B5EF4-FFF2-40B4-BE49-F238E27FC236}">
                <a16:creationId xmlns:a16="http://schemas.microsoft.com/office/drawing/2014/main" id="{8BE79DA2-C544-8EB4-794B-DB8129B8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r="-4" b="4737"/>
          <a:stretch/>
        </p:blipFill>
        <p:spPr>
          <a:xfrm>
            <a:off x="8653074" y="-3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854B9-979A-56A3-AD98-A239170037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774"/>
          <a:stretch/>
        </p:blipFill>
        <p:spPr>
          <a:xfrm>
            <a:off x="3785722" y="4667250"/>
            <a:ext cx="5117586" cy="185097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27198F-C197-C506-4B7B-9992256B0729}"/>
              </a:ext>
            </a:extLst>
          </p:cNvPr>
          <p:cNvCxnSpPr>
            <a:cxnSpLocks/>
          </p:cNvCxnSpPr>
          <p:nvPr/>
        </p:nvCxnSpPr>
        <p:spPr>
          <a:xfrm>
            <a:off x="8903308" y="4754880"/>
            <a:ext cx="0" cy="16781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91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F7F977-93C9-CC4D-DEA3-D41B14497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2" y="232135"/>
            <a:ext cx="10515600" cy="111168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 1: A higher percentage of infected beetles will be prevalent closer to recently burned areas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12" name="Picture 1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4E38F6E9-9E71-A3C8-2768-8BCE7E83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" y="1455926"/>
            <a:ext cx="4653648" cy="3102432"/>
          </a:xfrm>
          <a:prstGeom prst="rect">
            <a:avLst/>
          </a:prstGeom>
        </p:spPr>
      </p:pic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C3A8DC0-AC0C-1927-F8B6-705CB7C5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69" y="3198111"/>
            <a:ext cx="5141631" cy="3427754"/>
          </a:xfrm>
          <a:prstGeom prst="rect">
            <a:avLst/>
          </a:prstGeom>
        </p:spPr>
      </p:pic>
      <p:pic>
        <p:nvPicPr>
          <p:cNvPr id="15" name="Picture 14" descr="A black and white bug&#10;&#10;Description automatically generated">
            <a:extLst>
              <a:ext uri="{FF2B5EF4-FFF2-40B4-BE49-F238E27FC236}">
                <a16:creationId xmlns:a16="http://schemas.microsoft.com/office/drawing/2014/main" id="{8CB22CE4-A8E0-0D95-F4A4-AA140EEB9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8462" r="17587" b="8462"/>
          <a:stretch/>
        </p:blipFill>
        <p:spPr>
          <a:xfrm>
            <a:off x="5075548" y="2263711"/>
            <a:ext cx="1917671" cy="22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0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7152-2EDE-4C64-DB62-40953C6E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1" y="18255"/>
            <a:ext cx="10515600" cy="1325563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AA76-2DEF-6CA2-AF41-F735FFF88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2" y="232135"/>
            <a:ext cx="10515600" cy="111168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 1: A higher percentage of infected beetles will be prevalent closer to recently burned areas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DB63E-2CF0-9EB1-9220-294305E8699A}"/>
              </a:ext>
            </a:extLst>
          </p:cNvPr>
          <p:cNvSpPr txBox="1"/>
          <p:nvPr/>
        </p:nvSpPr>
        <p:spPr>
          <a:xfrm>
            <a:off x="266102" y="6259937"/>
            <a:ext cx="1180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percentage of infected beetles had a different relationship with distance to fire depending on species </a:t>
            </a:r>
          </a:p>
        </p:txBody>
      </p:sp>
      <p:pic>
        <p:nvPicPr>
          <p:cNvPr id="7" name="Picture 6" descr="A drawing of a bug&#10;&#10;Description automatically generated">
            <a:extLst>
              <a:ext uri="{FF2B5EF4-FFF2-40B4-BE49-F238E27FC236}">
                <a16:creationId xmlns:a16="http://schemas.microsoft.com/office/drawing/2014/main" id="{DFE69F93-9D13-16B3-BA82-B4694289A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9607" r="20864" b="15802"/>
          <a:stretch/>
        </p:blipFill>
        <p:spPr>
          <a:xfrm rot="238756">
            <a:off x="5257276" y="2045011"/>
            <a:ext cx="1658385" cy="2216746"/>
          </a:xfrm>
          <a:prstGeom prst="rect">
            <a:avLst/>
          </a:prstGeom>
        </p:spPr>
      </p:pic>
      <p:pic>
        <p:nvPicPr>
          <p:cNvPr id="26" name="Picture 2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C1D7DDF-5672-929C-31B1-2EE4E3B3E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2" y="1336154"/>
            <a:ext cx="5045475" cy="3363649"/>
          </a:xfrm>
          <a:prstGeom prst="rect">
            <a:avLst/>
          </a:prstGeom>
        </p:spPr>
      </p:pic>
      <p:pic>
        <p:nvPicPr>
          <p:cNvPr id="28" name="Picture 2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26E15EC-58A7-71D5-4B08-7F334F83A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78" y="2430736"/>
            <a:ext cx="5321822" cy="35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96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E08D9-A9CD-0DD0-B420-6D3D2806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Disease Triangle:</a:t>
            </a:r>
          </a:p>
        </p:txBody>
      </p:sp>
      <p:pic>
        <p:nvPicPr>
          <p:cNvPr id="4" name="Picture 3" descr="More on The Disease Triangle - Nursery and Flower Grower - ANR Blogs">
            <a:extLst>
              <a:ext uri="{FF2B5EF4-FFF2-40B4-BE49-F238E27FC236}">
                <a16:creationId xmlns:a16="http://schemas.microsoft.com/office/drawing/2014/main" id="{AF6B82A2-3FFB-F526-454A-DBE57A81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566743"/>
            <a:ext cx="7641786" cy="5845967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BA59C6-8C16-D466-DB6E-88D6191B2092}"/>
              </a:ext>
            </a:extLst>
          </p:cNvPr>
          <p:cNvSpPr/>
          <p:nvPr/>
        </p:nvSpPr>
        <p:spPr>
          <a:xfrm>
            <a:off x="6096000" y="1371600"/>
            <a:ext cx="3149600" cy="5757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rawing of a bug&#10;&#10;Description automatically generated">
            <a:extLst>
              <a:ext uri="{FF2B5EF4-FFF2-40B4-BE49-F238E27FC236}">
                <a16:creationId xmlns:a16="http://schemas.microsoft.com/office/drawing/2014/main" id="{5EA64D97-1E43-6D09-C98B-2C07C6E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9607" r="20864" b="15802"/>
          <a:stretch/>
        </p:blipFill>
        <p:spPr>
          <a:xfrm rot="2069051">
            <a:off x="3310840" y="1244313"/>
            <a:ext cx="1579165" cy="21108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8F3C5D-5C19-E010-3C4E-50A08160EB9F}"/>
              </a:ext>
            </a:extLst>
          </p:cNvPr>
          <p:cNvSpPr/>
          <p:nvPr/>
        </p:nvSpPr>
        <p:spPr>
          <a:xfrm>
            <a:off x="6580035" y="197899"/>
            <a:ext cx="1738859" cy="460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60A2B-F962-F874-1E16-1FA2E8769E8A}"/>
              </a:ext>
            </a:extLst>
          </p:cNvPr>
          <p:cNvSpPr txBox="1"/>
          <p:nvPr/>
        </p:nvSpPr>
        <p:spPr>
          <a:xfrm>
            <a:off x="707159" y="272648"/>
            <a:ext cx="113360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Hypothesis 2: </a:t>
            </a:r>
            <a:r>
              <a:rPr lang="en-US" sz="2000" b="1" dirty="0">
                <a:solidFill>
                  <a:srgbClr val="4EA72E">
                    <a:lumMod val="75000"/>
                  </a:srgb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Infected beetles will have a different flight phenology than uninfected beetles </a:t>
            </a:r>
            <a:endParaRPr lang="en-US" sz="2000" dirty="0">
              <a:solidFill>
                <a:srgbClr val="4EA72E">
                  <a:lumMod val="75000"/>
                </a:srgb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3" name="Picture 12" descr="A graph with red line and numbers&#10;&#10;Description automatically generated">
            <a:extLst>
              <a:ext uri="{FF2B5EF4-FFF2-40B4-BE49-F238E27FC236}">
                <a16:creationId xmlns:a16="http://schemas.microsoft.com/office/drawing/2014/main" id="{4B95C87D-4820-09A3-4F5E-45FE876C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4" y="3426912"/>
            <a:ext cx="5828986" cy="3165202"/>
          </a:xfrm>
          <a:prstGeom prst="rect">
            <a:avLst/>
          </a:prstGeom>
        </p:spPr>
      </p:pic>
      <p:pic>
        <p:nvPicPr>
          <p:cNvPr id="17" name="Picture 16" descr="A graph with red line and black line&#10;&#10;Description automatically generated">
            <a:extLst>
              <a:ext uri="{FF2B5EF4-FFF2-40B4-BE49-F238E27FC236}">
                <a16:creationId xmlns:a16="http://schemas.microsoft.com/office/drawing/2014/main" id="{2671FAE4-4392-2CA9-BAE1-F4A40FD80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39" y="3429000"/>
            <a:ext cx="6164161" cy="3268246"/>
          </a:xfrm>
          <a:prstGeom prst="rect">
            <a:avLst/>
          </a:prstGeom>
        </p:spPr>
      </p:pic>
      <p:pic>
        <p:nvPicPr>
          <p:cNvPr id="19" name="Picture 18" descr="A black and white bug&#10;&#10;Description automatically generated">
            <a:extLst>
              <a:ext uri="{FF2B5EF4-FFF2-40B4-BE49-F238E27FC236}">
                <a16:creationId xmlns:a16="http://schemas.microsoft.com/office/drawing/2014/main" id="{441E6ACA-D528-78F9-EDD8-52D6ECD3C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8462" r="17587" b="8462"/>
          <a:stretch/>
        </p:blipFill>
        <p:spPr>
          <a:xfrm rot="20611740">
            <a:off x="8197833" y="1421443"/>
            <a:ext cx="1627716" cy="1933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129C9-1FF0-979B-E20B-BAC9EA8B7A4D}"/>
              </a:ext>
            </a:extLst>
          </p:cNvPr>
          <p:cNvSpPr txBox="1"/>
          <p:nvPr/>
        </p:nvSpPr>
        <p:spPr>
          <a:xfrm>
            <a:off x="10066227" y="2805899"/>
            <a:ext cx="186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M. scutellatus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66A8-6DAC-74C0-B3D0-F3BF8FA0CB48}"/>
              </a:ext>
            </a:extLst>
          </p:cNvPr>
          <p:cNvSpPr txBox="1"/>
          <p:nvPr/>
        </p:nvSpPr>
        <p:spPr>
          <a:xfrm>
            <a:off x="1536537" y="2841135"/>
            <a:ext cx="1665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M. </a:t>
            </a:r>
            <a:r>
              <a:rPr lang="en-US" sz="2000" b="1" i="1" dirty="0" err="1"/>
              <a:t>clamator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B807B-63AB-570E-E437-E3738C08C117}"/>
              </a:ext>
            </a:extLst>
          </p:cNvPr>
          <p:cNvSpPr txBox="1"/>
          <p:nvPr/>
        </p:nvSpPr>
        <p:spPr>
          <a:xfrm>
            <a:off x="4925492" y="5283437"/>
            <a:ext cx="129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Infected</a:t>
            </a:r>
          </a:p>
          <a:p>
            <a:r>
              <a:rPr lang="en-US" sz="1400" dirty="0"/>
              <a:t>Uninfected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07305-CB09-F30E-1F21-017431A3D063}"/>
              </a:ext>
            </a:extLst>
          </p:cNvPr>
          <p:cNvSpPr txBox="1"/>
          <p:nvPr/>
        </p:nvSpPr>
        <p:spPr>
          <a:xfrm>
            <a:off x="10944388" y="5283437"/>
            <a:ext cx="129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Infected</a:t>
            </a:r>
          </a:p>
          <a:p>
            <a:r>
              <a:rPr lang="en-US" sz="1400" dirty="0"/>
              <a:t>Uninfected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76882-956F-CD6A-87F2-EA0963783A49}"/>
              </a:ext>
            </a:extLst>
          </p:cNvPr>
          <p:cNvSpPr/>
          <p:nvPr/>
        </p:nvSpPr>
        <p:spPr>
          <a:xfrm>
            <a:off x="4840941" y="5372100"/>
            <a:ext cx="107577" cy="1143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963E85-DCBF-AA80-AE56-0971F758B72C}"/>
              </a:ext>
            </a:extLst>
          </p:cNvPr>
          <p:cNvSpPr/>
          <p:nvPr/>
        </p:nvSpPr>
        <p:spPr>
          <a:xfrm>
            <a:off x="4839730" y="5575063"/>
            <a:ext cx="107577" cy="114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2B009-3515-65DE-CE85-0F1188AB826C}"/>
              </a:ext>
            </a:extLst>
          </p:cNvPr>
          <p:cNvSpPr/>
          <p:nvPr/>
        </p:nvSpPr>
        <p:spPr>
          <a:xfrm>
            <a:off x="10890599" y="5372100"/>
            <a:ext cx="107577" cy="1143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BD287-12D6-7799-2151-820DAD45BF3C}"/>
              </a:ext>
            </a:extLst>
          </p:cNvPr>
          <p:cNvSpPr/>
          <p:nvPr/>
        </p:nvSpPr>
        <p:spPr>
          <a:xfrm>
            <a:off x="10890598" y="5589378"/>
            <a:ext cx="107577" cy="114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E6116C-AC68-D695-766C-850832DE50F5}"/>
              </a:ext>
            </a:extLst>
          </p:cNvPr>
          <p:cNvSpPr txBox="1">
            <a:spLocks/>
          </p:cNvSpPr>
          <p:nvPr/>
        </p:nvSpPr>
        <p:spPr>
          <a:xfrm>
            <a:off x="925285" y="413744"/>
            <a:ext cx="10341429" cy="109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Hypothesis 3: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Infection rates will vary on a temporal scale.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F2B73-000D-AE30-3317-BD23D7E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03" y="2941654"/>
            <a:ext cx="5512789" cy="367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42287-458D-C337-8E1E-DF19488DF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2941654"/>
            <a:ext cx="5512789" cy="3675192"/>
          </a:xfrm>
          <a:prstGeom prst="rect">
            <a:avLst/>
          </a:prstGeom>
        </p:spPr>
      </p:pic>
      <p:pic>
        <p:nvPicPr>
          <p:cNvPr id="10" name="Picture 9" descr="A black and white bug&#10;&#10;Description automatically generated">
            <a:extLst>
              <a:ext uri="{FF2B5EF4-FFF2-40B4-BE49-F238E27FC236}">
                <a16:creationId xmlns:a16="http://schemas.microsoft.com/office/drawing/2014/main" id="{2F00A160-FC6C-4AD5-FD70-8A2EC3A6A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8462" r="17587" b="8462"/>
          <a:stretch/>
        </p:blipFill>
        <p:spPr>
          <a:xfrm rot="2427529">
            <a:off x="3396239" y="1310935"/>
            <a:ext cx="1485740" cy="1764688"/>
          </a:xfrm>
          <a:prstGeom prst="rect">
            <a:avLst/>
          </a:prstGeom>
        </p:spPr>
      </p:pic>
      <p:pic>
        <p:nvPicPr>
          <p:cNvPr id="11" name="Picture 10" descr="A drawing of a bug&#10;&#10;Description automatically generated">
            <a:extLst>
              <a:ext uri="{FF2B5EF4-FFF2-40B4-BE49-F238E27FC236}">
                <a16:creationId xmlns:a16="http://schemas.microsoft.com/office/drawing/2014/main" id="{2DBA9196-AAD6-5FC4-B945-A19B5C5B8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9607" r="20864" b="15802"/>
          <a:stretch/>
        </p:blipFill>
        <p:spPr>
          <a:xfrm rot="19858349">
            <a:off x="9430929" y="1364624"/>
            <a:ext cx="1325478" cy="17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FBCE3F-5323-CED7-9EE6-8103B43545FC}"/>
              </a:ext>
            </a:extLst>
          </p:cNvPr>
          <p:cNvSpPr/>
          <p:nvPr/>
        </p:nvSpPr>
        <p:spPr>
          <a:xfrm>
            <a:off x="0" y="4404961"/>
            <a:ext cx="7489435" cy="2453039"/>
          </a:xfrm>
          <a:prstGeom prst="rect">
            <a:avLst/>
          </a:prstGeom>
          <a:solidFill>
            <a:srgbClr val="FFD6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11477-D61B-28C7-4911-7916666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35" y="123747"/>
            <a:ext cx="10515600" cy="1325563"/>
          </a:xfrm>
        </p:spPr>
        <p:txBody>
          <a:bodyPr/>
          <a:lstStyle/>
          <a:p>
            <a:r>
              <a:rPr lang="en-US" b="1" dirty="0"/>
              <a:t>Discussion: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045DB-48C0-90D0-85CE-035D202F2F00}"/>
              </a:ext>
            </a:extLst>
          </p:cNvPr>
          <p:cNvSpPr txBox="1"/>
          <p:nvPr/>
        </p:nvSpPr>
        <p:spPr>
          <a:xfrm>
            <a:off x="395239" y="518361"/>
            <a:ext cx="57007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percentage of infected beetles had a different relationship with distance to fire depending on species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Infected </a:t>
            </a:r>
            <a:r>
              <a:rPr lang="en-US" sz="2000" i="1" dirty="0"/>
              <a:t>Monochamus</a:t>
            </a:r>
            <a:r>
              <a:rPr lang="en-US" sz="2000" dirty="0"/>
              <a:t> beetles exhibited a peak in flight activity approximately a week earlier than uninfected beetles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Infection rates decrease over time since disturbance.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227CC-3410-A308-9FFD-732E40ED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435" y="2455821"/>
            <a:ext cx="3722915" cy="1983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DF3A92-0370-596A-B7A0-36B95CEC2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569" y="4439254"/>
            <a:ext cx="3498112" cy="2332074"/>
          </a:xfrm>
          <a:prstGeom prst="rect">
            <a:avLst/>
          </a:prstGeom>
        </p:spPr>
      </p:pic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634967C-E39E-0E9B-5EA1-95A25CCB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48" y="322053"/>
            <a:ext cx="2703565" cy="1802377"/>
          </a:xfrm>
          <a:prstGeom prst="rect">
            <a:avLst/>
          </a:prstGeom>
        </p:spPr>
      </p:pic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4C632E-8A9B-6734-601B-262126748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62" y="365124"/>
            <a:ext cx="2975151" cy="1983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37D4F-54E6-3479-DF8A-66BACDFA92FF}"/>
              </a:ext>
            </a:extLst>
          </p:cNvPr>
          <p:cNvSpPr txBox="1"/>
          <p:nvPr/>
        </p:nvSpPr>
        <p:spPr>
          <a:xfrm>
            <a:off x="245378" y="4439252"/>
            <a:ext cx="699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Future Directions:</a:t>
            </a:r>
          </a:p>
          <a:p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106F-8F66-C262-C8F0-79E20DF1F611}"/>
              </a:ext>
            </a:extLst>
          </p:cNvPr>
          <p:cNvSpPr txBox="1"/>
          <p:nvPr/>
        </p:nvSpPr>
        <p:spPr>
          <a:xfrm>
            <a:off x="810051" y="5139310"/>
            <a:ext cx="5869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landscape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Tree infection rates in addition to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disturbances</a:t>
            </a:r>
          </a:p>
        </p:txBody>
      </p:sp>
    </p:spTree>
    <p:extLst>
      <p:ext uri="{BB962C8B-B14F-4D97-AF65-F5344CB8AC3E}">
        <p14:creationId xmlns:p14="http://schemas.microsoft.com/office/powerpoint/2010/main" val="11918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E40B-4D42-DE65-5DEB-5D8F3A71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4AE2-3477-F49F-6D53-36D04F1C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3" y="1690688"/>
            <a:ext cx="10515600" cy="4351338"/>
          </a:xfrm>
        </p:spPr>
        <p:txBody>
          <a:bodyPr/>
          <a:lstStyle/>
          <a:p>
            <a:r>
              <a:rPr lang="en-US" sz="2400"/>
              <a:t>NSF Award #2046109 to TS Davis</a:t>
            </a:r>
          </a:p>
          <a:p>
            <a:r>
              <a:rPr lang="en-US" sz="2400"/>
              <a:t>National Forest System (USFS)</a:t>
            </a:r>
          </a:p>
          <a:p>
            <a:r>
              <a:rPr lang="en-US" sz="2400"/>
              <a:t>Dr. Seth Davis (CSU)</a:t>
            </a:r>
          </a:p>
          <a:p>
            <a:r>
              <a:rPr lang="en-US" sz="2400"/>
              <a:t>Dr. Jane Stewart (CSU)</a:t>
            </a:r>
          </a:p>
          <a:p>
            <a:r>
              <a:rPr lang="en-US" sz="2400"/>
              <a:t>Dr. Jorge Ibarra Caballero (CSU)</a:t>
            </a:r>
          </a:p>
          <a:p>
            <a:r>
              <a:rPr lang="en-US" sz="2400"/>
              <a:t>Nathan Comai (CSU)</a:t>
            </a:r>
          </a:p>
          <a:p>
            <a:r>
              <a:rPr lang="en-US" sz="2400"/>
              <a:t>Jacob Yastrow (CSU)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Email: Hailee.Nolan@colostate.edu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982375-02DA-CC8A-1105-A53EA6F67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01" y="687096"/>
            <a:ext cx="2174850" cy="20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6FDB1-BA6B-74B3-E551-45E20199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99" y="2819839"/>
            <a:ext cx="1944229" cy="1829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004C-D822-C363-EB34-34A37381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1" y="225793"/>
            <a:ext cx="2322890" cy="2186250"/>
          </a:xfrm>
          <a:prstGeom prst="rect">
            <a:avLst/>
          </a:prstGeom>
        </p:spPr>
      </p:pic>
      <p:pic>
        <p:nvPicPr>
          <p:cNvPr id="7" name="Picture 6" descr="A logo with a ram head in a circle&#10;&#10;Description automatically generated">
            <a:extLst>
              <a:ext uri="{FF2B5EF4-FFF2-40B4-BE49-F238E27FC236}">
                <a16:creationId xmlns:a16="http://schemas.microsoft.com/office/drawing/2014/main" id="{B4524A8B-36D6-0491-6EAA-BE11EF820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28" y="3013416"/>
            <a:ext cx="3752673" cy="23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ECBB-BC4E-6C87-D841-37F0836C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23657" cy="12473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DECE-9DD8-2F41-3AB4-E421AA28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00100"/>
            <a:ext cx="10689771" cy="569277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Atkins, D. H., Davis, T. S., &amp; Stewart, J. E. (2021). Probability of occurrence and phenology of pine wilt disease transmission by insect vectors in the Rocky Mountains.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Ecological Solutions and Evidence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(1)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Boulanger, Y., Sirois, L., &amp; Hébert, C. (2013). Distribution patterns of three long-horned beetles (Coleoptera: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Cerambycidae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) shortly after fire in boreal forest: Adults colonizing stands versus progeny emerging from trees.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Environmental Entomology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42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(1)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Costello, S. L.,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Negrón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J. F., &amp; Jacobi, W. R. (2011). Wood-boring insect abundance in fire-injured ponderosa pine.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Agricultural and Forest Entomology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13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(4)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Jung, Kim, M., Nam, Y., &amp; Koh, S.-H. (2020). Changes in spatial and temporal distributions of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Monochamus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beetles along the fire severity in burned Pinus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densiflora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forests.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Journal of Asia-Pacific Entomology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23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(2)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Pimentel, C. S.,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Ayres,M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 P.,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Vallery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E., Young, C.,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Streett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D. A. (2014). Geographical variation in seasonality and life history of pine sawyer beetles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Monochamus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spp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: Its relationship with phoresy by the pinewood nematode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Bursaphelenchus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xylophilus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 Agricultural and Forest Entomology, 16,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196–206.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Ray, C., Cluck, D. R., Wilkerson, R. L., Siegel, R. B., White, A. M.,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Tarbill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G. L., Sawyer, S. C., &amp; Howell, C. A. (2019). Patterns of woodboring beetle activity following fires and bark beetle outbreaks in montane forests of California, USA.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Fire Ecology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15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(1)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Saint-Germain, M., Drapeau, P., &amp; Hébert, C. (2004). Landscape-scale habitat selection patterns of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monochamus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scutellatus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(Coleoptera: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Cerambycidae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) in a recently burned black spruce forest.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Environmental Entomology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33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(6)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58468"/>
              </a:buClr>
              <a:buSz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Vicente, Nascimento, F. X., Espada, M., Barbosa, P., Hasegawa, K., Mota, M., &amp; Oliveira, S. (2013). Characterization of bacterial communities associated with the pine sawyer beetle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Monochamus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galloprovincialis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 the insect vector of the pinewood nematode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Bursaphelenchus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xylophilus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.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FEMS Microbiology Letters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,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347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Times New Roman" panose="02020603050405020304" pitchFamily="18" charset="0"/>
                <a:cs typeface="+mn-cs"/>
              </a:rPr>
              <a:t>(2)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Clr>
                <a:srgbClr val="75846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7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DC1C-A526-8061-796B-2C3EF839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7" y="83524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Disturbance and Disease:</a:t>
            </a:r>
          </a:p>
        </p:txBody>
      </p:sp>
      <p:pic>
        <p:nvPicPr>
          <p:cNvPr id="6" name="Picture 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835D3DA8-D75E-0527-16D6-3D9D1FD0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3" y="1409087"/>
            <a:ext cx="6420265" cy="1454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727FA-E0E9-FE7B-70FF-885A1276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87" y="3025585"/>
            <a:ext cx="4485920" cy="2132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C9A0B-5915-0440-C69B-DA8F914A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726" y="3614855"/>
            <a:ext cx="5501331" cy="1333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82B2-9F23-3C66-213A-0FB45A993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832" y="1308042"/>
            <a:ext cx="4485920" cy="1935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14B6F3-A258-D3A2-E3D9-220107B08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3802" y="5320221"/>
            <a:ext cx="568439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2BE9-75D6-2804-E4B1-C01938A0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Specialists: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4E3C418-573A-7606-4141-54A59043B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306094"/>
              </p:ext>
            </p:extLst>
          </p:nvPr>
        </p:nvGraphicFramePr>
        <p:xfrm>
          <a:off x="635472" y="3620531"/>
          <a:ext cx="10515600" cy="304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close up of a text&#10;&#10;AI-generated content may be incorrect.">
            <a:extLst>
              <a:ext uri="{FF2B5EF4-FFF2-40B4-BE49-F238E27FC236}">
                <a16:creationId xmlns:a16="http://schemas.microsoft.com/office/drawing/2014/main" id="{D4AD34B9-3561-3050-FCE1-F1291E3E9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701" y="1690688"/>
            <a:ext cx="7391143" cy="14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4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67EE3-05BC-093C-7E95-B5D28EE8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 Wildfire:</a:t>
            </a:r>
            <a:b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of damage caused by wildfire&#10;&#10;Description automatically generated">
            <a:extLst>
              <a:ext uri="{FF2B5EF4-FFF2-40B4-BE49-F238E27FC236}">
                <a16:creationId xmlns:a16="http://schemas.microsoft.com/office/drawing/2014/main" id="{169B9A40-2A0A-A90A-B35C-1C8CAD6FB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578583"/>
            <a:ext cx="7148378" cy="57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4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BCAB6-D2CB-4097-C6A0-1C34BDBD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/>
              <a:t>Knowledge Gap: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8FA639CA-D8F2-24D8-9129-1C18DAE1E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09931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454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58DE-D37A-4591-01C2-A8313795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733" y="11101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Colonist species</a:t>
            </a:r>
            <a:r>
              <a:rPr lang="en-US" dirty="0"/>
              <a:t>: disturbance specialist- tend to increase in numbers toward more disturbed forest habitats.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E0440-CB7B-5FE8-03B5-60F39683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787" y="6323542"/>
            <a:ext cx="1724025" cy="180975"/>
          </a:xfrm>
          <a:prstGeom prst="rect">
            <a:avLst/>
          </a:prstGeom>
        </p:spPr>
      </p:pic>
      <p:pic>
        <p:nvPicPr>
          <p:cNvPr id="1026" name="Picture 2" descr="Monochamus Sawyer Beetle - Monochamus scutellatus">
            <a:extLst>
              <a:ext uri="{FF2B5EF4-FFF2-40B4-BE49-F238E27FC236}">
                <a16:creationId xmlns:a16="http://schemas.microsoft.com/office/drawing/2014/main" id="{B5DDA203-672D-5835-96B2-25098124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0448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0A8DE7-2B7B-21F8-A042-7A274131D37B}"/>
              </a:ext>
            </a:extLst>
          </p:cNvPr>
          <p:cNvCxnSpPr>
            <a:cxnSpLocks/>
          </p:cNvCxnSpPr>
          <p:nvPr/>
        </p:nvCxnSpPr>
        <p:spPr>
          <a:xfrm>
            <a:off x="7363959" y="3857625"/>
            <a:ext cx="0" cy="1609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971D8F-AFA6-232A-90A8-ECF3B7ADE413}"/>
              </a:ext>
            </a:extLst>
          </p:cNvPr>
          <p:cNvCxnSpPr/>
          <p:nvPr/>
        </p:nvCxnSpPr>
        <p:spPr>
          <a:xfrm>
            <a:off x="7225846" y="3857625"/>
            <a:ext cx="2762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41699D-6048-FEE7-E6E9-10F5E494DC51}"/>
              </a:ext>
            </a:extLst>
          </p:cNvPr>
          <p:cNvCxnSpPr/>
          <p:nvPr/>
        </p:nvCxnSpPr>
        <p:spPr>
          <a:xfrm>
            <a:off x="7225846" y="5467350"/>
            <a:ext cx="2762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8B3C51-A81E-EEEC-3800-EF92A18F7F63}"/>
              </a:ext>
            </a:extLst>
          </p:cNvPr>
          <p:cNvSpPr txBox="1"/>
          <p:nvPr/>
        </p:nvSpPr>
        <p:spPr>
          <a:xfrm>
            <a:off x="7225846" y="4283386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27 mm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(1.06 Inches)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E322E-BF71-A0FB-3E71-1F081C2585DB}"/>
              </a:ext>
            </a:extLst>
          </p:cNvPr>
          <p:cNvSpPr txBox="1"/>
          <p:nvPr/>
        </p:nvSpPr>
        <p:spPr>
          <a:xfrm>
            <a:off x="4248150" y="2004484"/>
            <a:ext cx="369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Monochamus scutellatus</a:t>
            </a:r>
          </a:p>
        </p:txBody>
      </p:sp>
    </p:spTree>
    <p:extLst>
      <p:ext uri="{BB962C8B-B14F-4D97-AF65-F5344CB8AC3E}">
        <p14:creationId xmlns:p14="http://schemas.microsoft.com/office/powerpoint/2010/main" val="26475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72E6-F609-6D51-9298-1158848A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85" y="-156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F72AD-86E1-F44C-861D-C5F71DAA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5" y="4191806"/>
            <a:ext cx="8711277" cy="2155372"/>
          </a:xfrm>
        </p:spPr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AB568-0939-43CC-BA54-1136350A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82" y="1120601"/>
            <a:ext cx="9579094" cy="2925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BE6C4-0590-1086-8536-9320EA01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22" y="4335510"/>
            <a:ext cx="10375956" cy="1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E839-57CD-8570-46DF-8E666FE0F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2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Vector: </a:t>
            </a:r>
            <a:r>
              <a:rPr lang="en-US" b="1" i="1" dirty="0" err="1"/>
              <a:t>Monochamus</a:t>
            </a:r>
            <a:r>
              <a:rPr lang="en-US" b="1" dirty="0"/>
              <a:t> beetles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A3A7-11B3-93B7-7CEF-2966BC9D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84" y="1689960"/>
            <a:ext cx="6969369" cy="495904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bug on a branch&#10;&#10;Description automatically generated">
            <a:extLst>
              <a:ext uri="{FF2B5EF4-FFF2-40B4-BE49-F238E27FC236}">
                <a16:creationId xmlns:a16="http://schemas.microsoft.com/office/drawing/2014/main" id="{4222C0D5-F9C6-8010-24FB-9B779F7EA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956" r="775" b="32452"/>
          <a:stretch/>
        </p:blipFill>
        <p:spPr>
          <a:xfrm>
            <a:off x="1900624" y="1099573"/>
            <a:ext cx="3685358" cy="2802571"/>
          </a:xfrm>
          <a:prstGeom prst="rect">
            <a:avLst/>
          </a:prstGeom>
        </p:spPr>
      </p:pic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2BF52DF3-A1CE-9057-E93E-B37459538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8060" r="10988" b="22667"/>
          <a:stretch/>
        </p:blipFill>
        <p:spPr>
          <a:xfrm>
            <a:off x="7243673" y="1081549"/>
            <a:ext cx="2897391" cy="3036279"/>
          </a:xfrm>
          <a:prstGeom prst="rect">
            <a:avLst/>
          </a:prstGeom>
        </p:spPr>
      </p:pic>
      <p:pic>
        <p:nvPicPr>
          <p:cNvPr id="5" name="Picture 4" descr="A white insect with black eyes&#10;&#10;Description automatically generated with medium confidence">
            <a:extLst>
              <a:ext uri="{FF2B5EF4-FFF2-40B4-BE49-F238E27FC236}">
                <a16:creationId xmlns:a16="http://schemas.microsoft.com/office/drawing/2014/main" id="{C7CDA15C-263C-AAED-2514-2EDFD8A9B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706" y="4207182"/>
            <a:ext cx="3685358" cy="2518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0CC65-3870-B595-D128-CC71F65E9871}"/>
              </a:ext>
            </a:extLst>
          </p:cNvPr>
          <p:cNvSpPr txBox="1"/>
          <p:nvPr/>
        </p:nvSpPr>
        <p:spPr>
          <a:xfrm>
            <a:off x="104234" y="1412956"/>
            <a:ext cx="1665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M. </a:t>
            </a:r>
            <a:r>
              <a:rPr lang="en-US" sz="2000" b="1" i="1" dirty="0" err="1"/>
              <a:t>clamator</a:t>
            </a:r>
            <a:endParaRPr lang="en-US" sz="20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A8300-4C24-65E7-59CB-96BACCFAEC66}"/>
              </a:ext>
            </a:extLst>
          </p:cNvPr>
          <p:cNvSpPr txBox="1"/>
          <p:nvPr/>
        </p:nvSpPr>
        <p:spPr>
          <a:xfrm>
            <a:off x="10311625" y="1447695"/>
            <a:ext cx="186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M. scutellatus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CC80B-7F87-8C8D-8F6A-93A50E05615B}"/>
              </a:ext>
            </a:extLst>
          </p:cNvPr>
          <p:cNvSpPr txBox="1"/>
          <p:nvPr/>
        </p:nvSpPr>
        <p:spPr>
          <a:xfrm>
            <a:off x="10142085" y="6187339"/>
            <a:ext cx="2836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Photograph by David Leatherman.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7E10A-32D1-8268-3C4F-8483ABEA49F4}"/>
              </a:ext>
            </a:extLst>
          </p:cNvPr>
          <p:cNvSpPr txBox="1"/>
          <p:nvPr/>
        </p:nvSpPr>
        <p:spPr>
          <a:xfrm>
            <a:off x="504684" y="4207182"/>
            <a:ext cx="5675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Xylophagous as larvae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Adults feed on bark of dead or dying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Attracted to burn areas and facilitate forest succession after fire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(Costello,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Negrón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, Jacobi, 2011).</a:t>
            </a:r>
            <a:endParaRPr lang="en-US" sz="2000" dirty="0"/>
          </a:p>
        </p:txBody>
      </p:sp>
      <p:pic>
        <p:nvPicPr>
          <p:cNvPr id="11" name="Picture 10" descr="A drawing of a bug&#10;&#10;Description automatically generated">
            <a:extLst>
              <a:ext uri="{FF2B5EF4-FFF2-40B4-BE49-F238E27FC236}">
                <a16:creationId xmlns:a16="http://schemas.microsoft.com/office/drawing/2014/main" id="{218689C1-FB20-A82E-C139-37A2B7F1A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t="9607" r="20864" b="15802"/>
          <a:stretch/>
        </p:blipFill>
        <p:spPr>
          <a:xfrm rot="245438">
            <a:off x="194909" y="1897481"/>
            <a:ext cx="1462560" cy="1954988"/>
          </a:xfrm>
          <a:prstGeom prst="rect">
            <a:avLst/>
          </a:prstGeom>
        </p:spPr>
      </p:pic>
      <p:pic>
        <p:nvPicPr>
          <p:cNvPr id="12" name="Picture 11" descr="A black and white bug&#10;&#10;Description automatically generated">
            <a:extLst>
              <a:ext uri="{FF2B5EF4-FFF2-40B4-BE49-F238E27FC236}">
                <a16:creationId xmlns:a16="http://schemas.microsoft.com/office/drawing/2014/main" id="{9E90B544-60B8-95AD-5589-919C279C8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8462" r="17587" b="8462"/>
          <a:stretch/>
        </p:blipFill>
        <p:spPr>
          <a:xfrm>
            <a:off x="10347334" y="1977205"/>
            <a:ext cx="1644121" cy="19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e8d730-ab56-42a0-80c3-a94c6674aa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D00CD87BCCB48B17D781ACF0FE3D5" ma:contentTypeVersion="16" ma:contentTypeDescription="Create a new document." ma:contentTypeScope="" ma:versionID="47ff9bb5ceebc4ff2cdb369bb4027201">
  <xsd:schema xmlns:xsd="http://www.w3.org/2001/XMLSchema" xmlns:xs="http://www.w3.org/2001/XMLSchema" xmlns:p="http://schemas.microsoft.com/office/2006/metadata/properties" xmlns:ns3="9fe8d730-ab56-42a0-80c3-a94c6674aa66" xmlns:ns4="bab1ab62-f107-4383-b2ab-aab31d28268c" targetNamespace="http://schemas.microsoft.com/office/2006/metadata/properties" ma:root="true" ma:fieldsID="eb4ab1afa5f2bcc60bd58508353fe8f0" ns3:_="" ns4:_="">
    <xsd:import namespace="9fe8d730-ab56-42a0-80c3-a94c6674aa66"/>
    <xsd:import namespace="bab1ab62-f107-4383-b2ab-aab31d2826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8d730-ab56-42a0-80c3-a94c6674a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1ab62-f107-4383-b2ab-aab31d28268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5B8976-373F-4DAF-A41C-0810E77309A4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9fe8d730-ab56-42a0-80c3-a94c6674aa66"/>
    <ds:schemaRef ds:uri="http://purl.org/dc/dcmitype/"/>
    <ds:schemaRef ds:uri="http://schemas.microsoft.com/office/2006/documentManagement/types"/>
    <ds:schemaRef ds:uri="bab1ab62-f107-4383-b2ab-aab31d28268c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EC07E5F-365F-4F67-9639-9F60B7894E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53EAB8-3ACA-46B6-AE58-D73A88DDC0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e8d730-ab56-42a0-80c3-a94c6674aa66"/>
    <ds:schemaRef ds:uri="bab1ab62-f107-4383-b2ab-aab31d2826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111705</TotalTime>
  <Words>1345</Words>
  <Application>Microsoft Office PowerPoint</Application>
  <PresentationFormat>Widescreen</PresentationFormat>
  <Paragraphs>156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Arvo</vt:lpstr>
      <vt:lpstr>Calibri</vt:lpstr>
      <vt:lpstr>Consolas</vt:lpstr>
      <vt:lpstr>Lato</vt:lpstr>
      <vt:lpstr>Times New Roman</vt:lpstr>
      <vt:lpstr>Office Theme</vt:lpstr>
      <vt:lpstr>Assessing Disease Transmission Following Fire Disturbance in Rocky Mountain Forests </vt:lpstr>
      <vt:lpstr>Disease Triangle:</vt:lpstr>
      <vt:lpstr>Disturbance and Disease:</vt:lpstr>
      <vt:lpstr>Disturbance Specialists: </vt:lpstr>
      <vt:lpstr>Increasing Wildfire: </vt:lpstr>
      <vt:lpstr>Knowledge Gap:</vt:lpstr>
      <vt:lpstr>Colonist species: disturbance specialist- tend to increase in numbers toward more disturbed forest habitats. </vt:lpstr>
      <vt:lpstr>Previous Work</vt:lpstr>
      <vt:lpstr>Vector: Monochamus beetles</vt:lpstr>
      <vt:lpstr>PowerPoint Presentation</vt:lpstr>
      <vt:lpstr> Pine Wilt Disease</vt:lpstr>
      <vt:lpstr>How do disturbances, such as wildfire, influence the dynamics of disease transmission in forest ecosystems?</vt:lpstr>
      <vt:lpstr> Study Site</vt:lpstr>
      <vt:lpstr>PowerPoint Presentation</vt:lpstr>
      <vt:lpstr>Trap Locations:</vt:lpstr>
      <vt:lpstr>Methods: </vt:lpstr>
      <vt:lpstr>Results:</vt:lpstr>
      <vt:lpstr>PowerPoint Presentation</vt:lpstr>
      <vt:lpstr> </vt:lpstr>
      <vt:lpstr>PowerPoint Presentation</vt:lpstr>
      <vt:lpstr>PowerPoint Presentation</vt:lpstr>
      <vt:lpstr>Discussion: </vt:lpstr>
      <vt:lpstr>Acknowledgements: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Nolan,Hailee</dc:creator>
  <cp:lastModifiedBy>Nolan,Hailee</cp:lastModifiedBy>
  <cp:revision>33</cp:revision>
  <dcterms:created xsi:type="dcterms:W3CDTF">2024-04-04T17:30:57Z</dcterms:created>
  <dcterms:modified xsi:type="dcterms:W3CDTF">2025-04-17T18:47:15Z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0x010100A00D00CD87BCCB48B17D781ACF0FE3D5</vt:lpwstr>
  </property>
</Properties>
</file>